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302" r:id="rId3"/>
    <p:sldId id="331" r:id="rId4"/>
    <p:sldId id="321" r:id="rId5"/>
    <p:sldId id="329" r:id="rId6"/>
    <p:sldId id="330" r:id="rId7"/>
    <p:sldId id="281" r:id="rId8"/>
    <p:sldId id="328" r:id="rId9"/>
    <p:sldId id="297" r:id="rId10"/>
    <p:sldId id="282" r:id="rId11"/>
    <p:sldId id="295" r:id="rId12"/>
  </p:sldIdLst>
  <p:sldSz cx="9144000" cy="6858000" type="screen4x3"/>
  <p:notesSz cx="6669088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 autoAdjust="0"/>
    <p:restoredTop sz="89549" autoAdjust="0"/>
  </p:normalViewPr>
  <p:slideViewPr>
    <p:cSldViewPr>
      <p:cViewPr varScale="1">
        <p:scale>
          <a:sx n="111" d="100"/>
          <a:sy n="111" d="100"/>
        </p:scale>
        <p:origin x="105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4B7A72-7C12-45CB-9D2E-119D4558200A}" type="doc">
      <dgm:prSet loTypeId="urn:microsoft.com/office/officeart/2005/8/layout/cycle1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24CDA68-5E81-4E14-932C-67F95F2002B4}">
      <dgm:prSet phldrT="[Texte]"/>
      <dgm:spPr/>
      <dgm:t>
        <a:bodyPr/>
        <a:lstStyle/>
        <a:p>
          <a:r>
            <a:rPr lang="fr-FR" dirty="0" smtClean="0">
              <a:latin typeface="+mn-lt"/>
            </a:rPr>
            <a:t>Open</a:t>
          </a:r>
          <a:endParaRPr lang="fr-FR" dirty="0">
            <a:latin typeface="+mn-lt"/>
          </a:endParaRPr>
        </a:p>
      </dgm:t>
    </dgm:pt>
    <dgm:pt modelId="{8F33B96F-9139-486C-A050-327949D706F4}" type="parTrans" cxnId="{AE4FD989-EACC-42A9-8AD2-DBDC02D8B58D}">
      <dgm:prSet/>
      <dgm:spPr/>
      <dgm:t>
        <a:bodyPr/>
        <a:lstStyle/>
        <a:p>
          <a:endParaRPr lang="fr-FR"/>
        </a:p>
      </dgm:t>
    </dgm:pt>
    <dgm:pt modelId="{29F91232-6F61-4A86-B411-FA0ECB12F645}" type="sibTrans" cxnId="{AE4FD989-EACC-42A9-8AD2-DBDC02D8B58D}">
      <dgm:prSet/>
      <dgm:spPr/>
      <dgm:t>
        <a:bodyPr/>
        <a:lstStyle/>
        <a:p>
          <a:endParaRPr lang="fr-FR"/>
        </a:p>
      </dgm:t>
    </dgm:pt>
    <dgm:pt modelId="{934908F7-9082-47AB-8E1A-D880FD136327}">
      <dgm:prSet phldrT="[Texte]"/>
      <dgm:spPr/>
      <dgm:t>
        <a:bodyPr/>
        <a:lstStyle/>
        <a:p>
          <a:r>
            <a:rPr lang="fr-FR" dirty="0" err="1" smtClean="0">
              <a:latin typeface="+mn-lt"/>
            </a:rPr>
            <a:t>Connect</a:t>
          </a:r>
          <a:endParaRPr lang="fr-FR" dirty="0">
            <a:latin typeface="+mn-lt"/>
          </a:endParaRPr>
        </a:p>
      </dgm:t>
    </dgm:pt>
    <dgm:pt modelId="{7A6DE931-3A67-4B65-9CC0-3E4EA32D98B3}" type="parTrans" cxnId="{E4643A01-BC13-46CA-AC44-92062534491F}">
      <dgm:prSet/>
      <dgm:spPr/>
      <dgm:t>
        <a:bodyPr/>
        <a:lstStyle/>
        <a:p>
          <a:endParaRPr lang="fr-FR"/>
        </a:p>
      </dgm:t>
    </dgm:pt>
    <dgm:pt modelId="{02390E9E-6D95-456F-9E6A-65B94A25E3F0}" type="sibTrans" cxnId="{E4643A01-BC13-46CA-AC44-92062534491F}">
      <dgm:prSet/>
      <dgm:spPr/>
      <dgm:t>
        <a:bodyPr/>
        <a:lstStyle/>
        <a:p>
          <a:endParaRPr lang="fr-FR"/>
        </a:p>
      </dgm:t>
    </dgm:pt>
    <dgm:pt modelId="{D4AAC655-DBCD-43A4-A941-1E8B02161E2F}">
      <dgm:prSet phldrT="[Texte]"/>
      <dgm:spPr/>
      <dgm:t>
        <a:bodyPr/>
        <a:lstStyle/>
        <a:p>
          <a:r>
            <a:rPr lang="fr-FR" dirty="0" err="1" smtClean="0">
              <a:latin typeface="+mn-lt"/>
            </a:rPr>
            <a:t>Share</a:t>
          </a:r>
          <a:endParaRPr lang="fr-FR" dirty="0">
            <a:latin typeface="+mn-lt"/>
          </a:endParaRPr>
        </a:p>
      </dgm:t>
    </dgm:pt>
    <dgm:pt modelId="{698C3EF9-1A8D-43F6-AA22-D3D0BDD63D99}" type="parTrans" cxnId="{97BDB737-E055-4D95-AD7C-8846E01B1BA0}">
      <dgm:prSet/>
      <dgm:spPr/>
      <dgm:t>
        <a:bodyPr/>
        <a:lstStyle/>
        <a:p>
          <a:endParaRPr lang="fr-FR"/>
        </a:p>
      </dgm:t>
    </dgm:pt>
    <dgm:pt modelId="{07F14019-546C-418E-AF91-2ED92903BB6E}" type="sibTrans" cxnId="{97BDB737-E055-4D95-AD7C-8846E01B1BA0}">
      <dgm:prSet/>
      <dgm:spPr/>
      <dgm:t>
        <a:bodyPr/>
        <a:lstStyle/>
        <a:p>
          <a:endParaRPr lang="fr-FR"/>
        </a:p>
      </dgm:t>
    </dgm:pt>
    <dgm:pt modelId="{08F0A605-6A59-46C9-8A12-F8C50BE716B6}" type="pres">
      <dgm:prSet presAssocID="{BA4B7A72-7C12-45CB-9D2E-119D455820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ADC8738-579A-4C71-BBD3-0D2290C1E797}" type="pres">
      <dgm:prSet presAssocID="{B24CDA68-5E81-4E14-932C-67F95F2002B4}" presName="dummy" presStyleCnt="0"/>
      <dgm:spPr/>
    </dgm:pt>
    <dgm:pt modelId="{0AD5E1CB-7712-44BC-8612-BB2C6417F6C8}" type="pres">
      <dgm:prSet presAssocID="{B24CDA68-5E81-4E14-932C-67F95F2002B4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18F16D-96DF-45FF-AA3F-4FB614189F9D}" type="pres">
      <dgm:prSet presAssocID="{29F91232-6F61-4A86-B411-FA0ECB12F645}" presName="sibTrans" presStyleLbl="node1" presStyleIdx="0" presStyleCnt="3" custLinFactNeighborX="1638" custLinFactNeighborY="-3935"/>
      <dgm:spPr/>
      <dgm:t>
        <a:bodyPr/>
        <a:lstStyle/>
        <a:p>
          <a:endParaRPr lang="fr-FR"/>
        </a:p>
      </dgm:t>
    </dgm:pt>
    <dgm:pt modelId="{3DFF8D38-7CC7-4073-91DB-83E604B115BD}" type="pres">
      <dgm:prSet presAssocID="{934908F7-9082-47AB-8E1A-D880FD136327}" presName="dummy" presStyleCnt="0"/>
      <dgm:spPr/>
    </dgm:pt>
    <dgm:pt modelId="{793C737D-B8AA-4936-ADCF-EE06E93E5C8C}" type="pres">
      <dgm:prSet presAssocID="{934908F7-9082-47AB-8E1A-D880FD136327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B07570-65EA-4D3C-8C0F-33D00449015C}" type="pres">
      <dgm:prSet presAssocID="{02390E9E-6D95-456F-9E6A-65B94A25E3F0}" presName="sibTrans" presStyleLbl="node1" presStyleIdx="1" presStyleCnt="3" custLinFactNeighborX="-350" custLinFactNeighborY="-3935"/>
      <dgm:spPr/>
      <dgm:t>
        <a:bodyPr/>
        <a:lstStyle/>
        <a:p>
          <a:endParaRPr lang="fr-FR"/>
        </a:p>
      </dgm:t>
    </dgm:pt>
    <dgm:pt modelId="{72FC308E-762A-4551-8AA1-B5D320320906}" type="pres">
      <dgm:prSet presAssocID="{D4AAC655-DBCD-43A4-A941-1E8B02161E2F}" presName="dummy" presStyleCnt="0"/>
      <dgm:spPr/>
    </dgm:pt>
    <dgm:pt modelId="{FB072B6B-8064-46F4-A3D6-F4E5C9865C0E}" type="pres">
      <dgm:prSet presAssocID="{D4AAC655-DBCD-43A4-A941-1E8B02161E2F}" presName="node" presStyleLbl="revTx" presStyleIdx="2" presStyleCnt="3" custRadScaleRad="93442" custRadScaleInc="-198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908BE0-3CE7-4AAB-B885-3DCBD9B9ED01}" type="pres">
      <dgm:prSet presAssocID="{07F14019-546C-418E-AF91-2ED92903BB6E}" presName="sibTrans" presStyleLbl="node1" presStyleIdx="2" presStyleCnt="3" custLinFactNeighborX="-350" custLinFactNeighborY="-1948"/>
      <dgm:spPr/>
      <dgm:t>
        <a:bodyPr/>
        <a:lstStyle/>
        <a:p>
          <a:endParaRPr lang="fr-FR"/>
        </a:p>
      </dgm:t>
    </dgm:pt>
  </dgm:ptLst>
  <dgm:cxnLst>
    <dgm:cxn modelId="{420BAAB5-EA4A-422E-A728-D47822480568}" type="presOf" srcId="{BA4B7A72-7C12-45CB-9D2E-119D4558200A}" destId="{08F0A605-6A59-46C9-8A12-F8C50BE716B6}" srcOrd="0" destOrd="0" presId="urn:microsoft.com/office/officeart/2005/8/layout/cycle1"/>
    <dgm:cxn modelId="{DD5EB8D7-8D2A-4DE5-A4B5-06D06C0A1E95}" type="presOf" srcId="{B24CDA68-5E81-4E14-932C-67F95F2002B4}" destId="{0AD5E1CB-7712-44BC-8612-BB2C6417F6C8}" srcOrd="0" destOrd="0" presId="urn:microsoft.com/office/officeart/2005/8/layout/cycle1"/>
    <dgm:cxn modelId="{AE4FD989-EACC-42A9-8AD2-DBDC02D8B58D}" srcId="{BA4B7A72-7C12-45CB-9D2E-119D4558200A}" destId="{B24CDA68-5E81-4E14-932C-67F95F2002B4}" srcOrd="0" destOrd="0" parTransId="{8F33B96F-9139-486C-A050-327949D706F4}" sibTransId="{29F91232-6F61-4A86-B411-FA0ECB12F645}"/>
    <dgm:cxn modelId="{6013ACB7-EAF0-48F1-8CEA-8C2DC0EE0385}" type="presOf" srcId="{29F91232-6F61-4A86-B411-FA0ECB12F645}" destId="{3818F16D-96DF-45FF-AA3F-4FB614189F9D}" srcOrd="0" destOrd="0" presId="urn:microsoft.com/office/officeart/2005/8/layout/cycle1"/>
    <dgm:cxn modelId="{E4643A01-BC13-46CA-AC44-92062534491F}" srcId="{BA4B7A72-7C12-45CB-9D2E-119D4558200A}" destId="{934908F7-9082-47AB-8E1A-D880FD136327}" srcOrd="1" destOrd="0" parTransId="{7A6DE931-3A67-4B65-9CC0-3E4EA32D98B3}" sibTransId="{02390E9E-6D95-456F-9E6A-65B94A25E3F0}"/>
    <dgm:cxn modelId="{97BDB737-E055-4D95-AD7C-8846E01B1BA0}" srcId="{BA4B7A72-7C12-45CB-9D2E-119D4558200A}" destId="{D4AAC655-DBCD-43A4-A941-1E8B02161E2F}" srcOrd="2" destOrd="0" parTransId="{698C3EF9-1A8D-43F6-AA22-D3D0BDD63D99}" sibTransId="{07F14019-546C-418E-AF91-2ED92903BB6E}"/>
    <dgm:cxn modelId="{053948B7-A5E6-40AB-A903-3F3B55E7F948}" type="presOf" srcId="{02390E9E-6D95-456F-9E6A-65B94A25E3F0}" destId="{51B07570-65EA-4D3C-8C0F-33D00449015C}" srcOrd="0" destOrd="0" presId="urn:microsoft.com/office/officeart/2005/8/layout/cycle1"/>
    <dgm:cxn modelId="{08F2DB78-8CA9-492F-BDAC-D8E4DA13839F}" type="presOf" srcId="{07F14019-546C-418E-AF91-2ED92903BB6E}" destId="{51908BE0-3CE7-4AAB-B885-3DCBD9B9ED01}" srcOrd="0" destOrd="0" presId="urn:microsoft.com/office/officeart/2005/8/layout/cycle1"/>
    <dgm:cxn modelId="{1CF9EF78-A9BF-4843-B967-6293631C30B1}" type="presOf" srcId="{D4AAC655-DBCD-43A4-A941-1E8B02161E2F}" destId="{FB072B6B-8064-46F4-A3D6-F4E5C9865C0E}" srcOrd="0" destOrd="0" presId="urn:microsoft.com/office/officeart/2005/8/layout/cycle1"/>
    <dgm:cxn modelId="{119E83E1-5D09-446F-BC69-E5B61958F9F9}" type="presOf" srcId="{934908F7-9082-47AB-8E1A-D880FD136327}" destId="{793C737D-B8AA-4936-ADCF-EE06E93E5C8C}" srcOrd="0" destOrd="0" presId="urn:microsoft.com/office/officeart/2005/8/layout/cycle1"/>
    <dgm:cxn modelId="{5EBDCCC5-B109-474B-84BC-CF7AABA68E01}" type="presParOf" srcId="{08F0A605-6A59-46C9-8A12-F8C50BE716B6}" destId="{BADC8738-579A-4C71-BBD3-0D2290C1E797}" srcOrd="0" destOrd="0" presId="urn:microsoft.com/office/officeart/2005/8/layout/cycle1"/>
    <dgm:cxn modelId="{EF1BB10E-A5F5-4C46-AF72-1D7337B78890}" type="presParOf" srcId="{08F0A605-6A59-46C9-8A12-F8C50BE716B6}" destId="{0AD5E1CB-7712-44BC-8612-BB2C6417F6C8}" srcOrd="1" destOrd="0" presId="urn:microsoft.com/office/officeart/2005/8/layout/cycle1"/>
    <dgm:cxn modelId="{B25BABAE-94F6-4162-8F70-8459836D1123}" type="presParOf" srcId="{08F0A605-6A59-46C9-8A12-F8C50BE716B6}" destId="{3818F16D-96DF-45FF-AA3F-4FB614189F9D}" srcOrd="2" destOrd="0" presId="urn:microsoft.com/office/officeart/2005/8/layout/cycle1"/>
    <dgm:cxn modelId="{7238469D-BE11-4672-A2F2-831F74068D17}" type="presParOf" srcId="{08F0A605-6A59-46C9-8A12-F8C50BE716B6}" destId="{3DFF8D38-7CC7-4073-91DB-83E604B115BD}" srcOrd="3" destOrd="0" presId="urn:microsoft.com/office/officeart/2005/8/layout/cycle1"/>
    <dgm:cxn modelId="{8DE0DB15-4C03-4A21-A8CB-B6A3048820E4}" type="presParOf" srcId="{08F0A605-6A59-46C9-8A12-F8C50BE716B6}" destId="{793C737D-B8AA-4936-ADCF-EE06E93E5C8C}" srcOrd="4" destOrd="0" presId="urn:microsoft.com/office/officeart/2005/8/layout/cycle1"/>
    <dgm:cxn modelId="{4EB42DB5-3400-4329-9096-D38DFE6DF644}" type="presParOf" srcId="{08F0A605-6A59-46C9-8A12-F8C50BE716B6}" destId="{51B07570-65EA-4D3C-8C0F-33D00449015C}" srcOrd="5" destOrd="0" presId="urn:microsoft.com/office/officeart/2005/8/layout/cycle1"/>
    <dgm:cxn modelId="{8E6EFD72-51C1-40C7-B90C-34519B6C022F}" type="presParOf" srcId="{08F0A605-6A59-46C9-8A12-F8C50BE716B6}" destId="{72FC308E-762A-4551-8AA1-B5D320320906}" srcOrd="6" destOrd="0" presId="urn:microsoft.com/office/officeart/2005/8/layout/cycle1"/>
    <dgm:cxn modelId="{15749963-EDDF-434E-88CC-A6087879ACC7}" type="presParOf" srcId="{08F0A605-6A59-46C9-8A12-F8C50BE716B6}" destId="{FB072B6B-8064-46F4-A3D6-F4E5C9865C0E}" srcOrd="7" destOrd="0" presId="urn:microsoft.com/office/officeart/2005/8/layout/cycle1"/>
    <dgm:cxn modelId="{8D91C232-DA5D-4E75-80A8-509EE383AFF9}" type="presParOf" srcId="{08F0A605-6A59-46C9-8A12-F8C50BE716B6}" destId="{51908BE0-3CE7-4AAB-B885-3DCBD9B9ED01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E892-7862-406A-BB0F-514CD964BAF3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58367-8E3E-46E4-A5B2-B4F038FC0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3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89515"/>
            <a:ext cx="5335270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6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377316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F64150-ACE3-45E8-9549-F57E85E980E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349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Digital revolution is a in-depth society disruption induced by the digital techniques boom. </a:t>
            </a:r>
            <a:r>
              <a:rPr lang="en-US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This major transformation leads to a worldwide connection of people and things. </a:t>
            </a:r>
          </a:p>
          <a:p>
            <a:pPr algn="just"/>
            <a:r>
              <a:rPr lang="en-US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n-US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The 3rd industrial revolution, the digital one, must be for Rail operators and manufacturers t</a:t>
            </a:r>
            <a:r>
              <a:rPr lang="en-US" sz="1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he unique opportunity to go faster and further in progress, </a:t>
            </a:r>
            <a:r>
              <a:rPr lang="en-US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enabling Railways in the world to once again </a:t>
            </a:r>
            <a:r>
              <a:rPr lang="en-US" sz="1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be an actor and a vector of development of the 21st century.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Futura Bk BT" pitchFamily="34" charset="0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4150-ACE3-45E8-9549-F57E85E980E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20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err="1" smtClean="0"/>
              <a:t>Cybersecurity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 </a:t>
            </a:r>
            <a:r>
              <a:rPr lang="fr-FR" dirty="0" smtClean="0"/>
              <a:t>Intermodal transport solutions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fr-FR" dirty="0" smtClean="0"/>
              <a:t> </a:t>
            </a:r>
            <a:r>
              <a:rPr lang="fr-FR" dirty="0" err="1" smtClean="0"/>
              <a:t>Interoperability</a:t>
            </a:r>
            <a:r>
              <a:rPr lang="fr-FR" dirty="0" smtClean="0"/>
              <a:t> 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 </a:t>
            </a:r>
            <a:r>
              <a:rPr lang="fr-FR" dirty="0" smtClean="0"/>
              <a:t>Automation and </a:t>
            </a:r>
            <a:r>
              <a:rPr lang="fr-FR" dirty="0" err="1" smtClean="0"/>
              <a:t>safety</a:t>
            </a:r>
            <a:r>
              <a:rPr lang="fr-FR" dirty="0" smtClean="0"/>
              <a:t> 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 Location Based Services: with use of real-time data to send highly targeted adverts to passengers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 Drones: use for infrastructure inspection and maintenance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 </a:t>
            </a:r>
            <a:r>
              <a:rPr lang="en-US" dirty="0" err="1" smtClean="0"/>
              <a:t>Digitisation</a:t>
            </a:r>
            <a:r>
              <a:rPr lang="en-US" dirty="0" smtClean="0"/>
              <a:t> of payments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 Climate Change: impact on rail design, operation and maintenance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 </a:t>
            </a:r>
            <a:r>
              <a:rPr lang="fr-FR" dirty="0" err="1" smtClean="0"/>
              <a:t>Big</a:t>
            </a:r>
            <a:r>
              <a:rPr lang="fr-FR" dirty="0" smtClean="0"/>
              <a:t> data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 Smart cities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 High-Speed and Hyper-Speed Rail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3D printing: revolution of supply chain (manufacturing, transportation and storage)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4150-ACE3-45E8-9549-F57E85E980E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02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/>
            <a:r>
              <a:rPr lang="fr-FR" sz="1000" b="1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Managing</a:t>
            </a:r>
            <a:r>
              <a:rPr lang="fr-FR" sz="10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 the data </a:t>
            </a:r>
            <a:r>
              <a:rPr lang="fr-FR" sz="1000" b="1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is</a:t>
            </a:r>
            <a:r>
              <a:rPr lang="fr-FR" sz="10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 THE </a:t>
            </a:r>
            <a:r>
              <a:rPr lang="fr-FR" sz="1000" b="1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key</a:t>
            </a:r>
            <a:r>
              <a:rPr lang="fr-FR" sz="10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 !</a:t>
            </a:r>
          </a:p>
          <a:p>
            <a:pPr marL="342900" indent="-342900" algn="just"/>
            <a:endParaRPr lang="fr-FR" sz="1000" b="1" kern="1200" dirty="0" smtClean="0">
              <a:solidFill>
                <a:srgbClr val="FF0000"/>
              </a:solidFill>
              <a:latin typeface="Arial" pitchFamily="34" charset="0"/>
              <a:ea typeface="+mn-ea"/>
              <a:cs typeface="+mn-cs"/>
            </a:endParaRPr>
          </a:p>
          <a:p>
            <a:pPr marL="342900" indent="-342900" algn="just"/>
            <a:r>
              <a:rPr lang="en-GB" dirty="0" smtClean="0">
                <a:solidFill>
                  <a:srgbClr val="FF0000"/>
                </a:solidFill>
              </a:rPr>
              <a:t>In an environment moving towards real-time, organization </a:t>
            </a:r>
          </a:p>
          <a:p>
            <a:pPr marL="342900" indent="-342900" algn="just"/>
            <a:r>
              <a:rPr lang="en-GB" dirty="0" smtClean="0">
                <a:solidFill>
                  <a:srgbClr val="FF0000"/>
                </a:solidFill>
              </a:rPr>
              <a:t>of mobility (from demand and supply sides), </a:t>
            </a:r>
          </a:p>
          <a:p>
            <a:pPr marL="342900" indent="-342900" algn="just"/>
            <a:r>
              <a:rPr lang="en-GB" dirty="0" smtClean="0">
                <a:solidFill>
                  <a:srgbClr val="FF0000"/>
                </a:solidFill>
              </a:rPr>
              <a:t>physics of Railways impose serious constraints to </a:t>
            </a:r>
          </a:p>
          <a:p>
            <a:pPr marL="342900" indent="-342900" algn="just"/>
            <a:r>
              <a:rPr lang="en-GB" dirty="0" smtClean="0">
                <a:solidFill>
                  <a:srgbClr val="FF0000"/>
                </a:solidFill>
              </a:rPr>
              <a:t>accompany. </a:t>
            </a:r>
            <a:endParaRPr lang="en-GB" b="1" dirty="0" smtClean="0">
              <a:solidFill>
                <a:srgbClr val="FF0000"/>
              </a:solidFill>
              <a:ea typeface="ＭＳ Ｐゴシック" pitchFamily="-107" charset="-128"/>
            </a:endParaRPr>
          </a:p>
          <a:p>
            <a:pPr marL="342900" indent="-342900" algn="just"/>
            <a:endParaRPr lang="en-GB" sz="1000" b="1" kern="1200" dirty="0" smtClean="0">
              <a:solidFill>
                <a:srgbClr val="FF0000"/>
              </a:solidFill>
              <a:latin typeface="Arial" pitchFamily="34" charset="0"/>
              <a:ea typeface="ＭＳ Ｐゴシック" pitchFamily="-107" charset="-128"/>
              <a:cs typeface="ＭＳ Ｐゴシック" pitchFamily="-65" charset="-128"/>
            </a:endParaRPr>
          </a:p>
          <a:p>
            <a:pPr marL="342900" indent="-342900" algn="just"/>
            <a:r>
              <a:rPr lang="en-GB" sz="1000" b="1" kern="1200" dirty="0" smtClean="0">
                <a:solidFill>
                  <a:srgbClr val="FF0000"/>
                </a:solidFill>
                <a:latin typeface="Arial" pitchFamily="34" charset="0"/>
                <a:ea typeface="ＭＳ Ｐゴシック" pitchFamily="-107" charset="-128"/>
                <a:cs typeface="ＭＳ Ｐゴシック" pitchFamily="-65" charset="-128"/>
              </a:rPr>
              <a:t>How could Railways ride this wave?</a:t>
            </a:r>
          </a:p>
          <a:p>
            <a:pPr marL="342900" indent="-342900" algn="just"/>
            <a:r>
              <a:rPr lang="en-US" sz="1000" kern="1200" dirty="0" smtClean="0">
                <a:solidFill>
                  <a:srgbClr val="FF0000"/>
                </a:solidFill>
                <a:latin typeface="Arial" pitchFamily="34" charset="0"/>
                <a:ea typeface="ＭＳ Ｐゴシック" pitchFamily="-107" charset="-128"/>
                <a:cs typeface="ＭＳ Ｐゴシック" pitchFamily="-65" charset="-128"/>
              </a:rPr>
              <a:t>The physics of railways make it very difficult to conceive</a:t>
            </a:r>
          </a:p>
          <a:p>
            <a:pPr marL="342900" indent="-342900" algn="just"/>
            <a:r>
              <a:rPr lang="en-US" sz="1000" kern="1200" dirty="0" smtClean="0">
                <a:solidFill>
                  <a:srgbClr val="FF0000"/>
                </a:solidFill>
                <a:latin typeface="Arial" pitchFamily="34" charset="0"/>
                <a:ea typeface="ＭＳ Ｐゴシック" pitchFamily="-107" charset="-128"/>
                <a:cs typeface="ＭＳ Ｐゴシック" pitchFamily="-65" charset="-128"/>
              </a:rPr>
              <a:t>a high capacity rail system based on quick (quasi real</a:t>
            </a:r>
          </a:p>
          <a:p>
            <a:pPr marL="342900" indent="-342900" algn="just"/>
            <a:r>
              <a:rPr lang="en-US" sz="1000" kern="1200" dirty="0" smtClean="0">
                <a:solidFill>
                  <a:srgbClr val="FF0000"/>
                </a:solidFill>
                <a:latin typeface="Arial" pitchFamily="34" charset="0"/>
                <a:ea typeface="ＭＳ Ｐゴシック" pitchFamily="-107" charset="-128"/>
                <a:cs typeface="ＭＳ Ｐゴシック" pitchFamily="-65" charset="-128"/>
              </a:rPr>
              <a:t>time) dispatch.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4150-ACE3-45E8-9549-F57E85E980E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78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  <a:latin typeface="Futura Bk BT" pitchFamily="34" charset="0"/>
              </a:rPr>
              <a:t> 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Intermodal transport is crucial for new mobility services by ensuring their efficiency, attractiveness and economic optimization.</a:t>
            </a:r>
          </a:p>
          <a:p>
            <a:endParaRPr lang="en-US" sz="12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200" kern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In a real-time age, Railways must be a reliable trunk, stimulating customised links to other more flexible modes. Ensuring quick deployment of alternative/complementary services in case of disruption, preferably with individual notification of each passenger about her/his new path.</a:t>
            </a:r>
            <a:endParaRPr lang="fr-FR" sz="1200" kern="1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ea typeface="+mn-ea"/>
              <a:cs typeface="+mn-cs"/>
            </a:endParaRPr>
          </a:p>
          <a:p>
            <a:endParaRPr lang="en-US" sz="12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200" kern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Needs of better coherence and synergy: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 Physical interface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 Management of space and schedules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 Logistics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 National networks’ harmonization and cooperation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 Hubs optimization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 New information and communication technologies implementation</a:t>
            </a:r>
          </a:p>
          <a:p>
            <a:pPr lvl="0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4150-ACE3-45E8-9549-F57E85E980E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628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  <a:latin typeface="Futura Bk BT" pitchFamily="34" charset="0"/>
              </a:rPr>
              <a:t> </a:t>
            </a:r>
            <a:r>
              <a:rPr lang="en-US" dirty="0" smtClean="0"/>
              <a:t> 2 vulnerabilities for railway: </a:t>
            </a:r>
            <a:r>
              <a:rPr lang="en-US" b="1" dirty="0" smtClean="0"/>
              <a:t>losing control of the operational aspect of the trains and of the increasingly large data </a:t>
            </a:r>
            <a:r>
              <a:rPr lang="en-US" dirty="0" smtClean="0"/>
              <a:t>(technical, passenger, financial)</a:t>
            </a:r>
            <a:endParaRPr lang="en-US" sz="1000" b="1" kern="1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ea typeface="+mn-ea"/>
              <a:cs typeface="+mn-cs"/>
            </a:endParaRPr>
          </a:p>
          <a:p>
            <a:endParaRPr lang="en-US" sz="1000" b="1" kern="1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000" kern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Connected interdependence introduces new vulnerabilities to railway infrastructure, historically isolated from cyber attacks</a:t>
            </a:r>
          </a:p>
          <a:p>
            <a:endParaRPr lang="en-US" sz="1000" kern="1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000" kern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Attack surface has dramatically extended:</a:t>
            </a:r>
          </a:p>
          <a:p>
            <a:pPr>
              <a:buFont typeface="Arial" pitchFamily="34" charset="0"/>
              <a:buChar char="•"/>
            </a:pPr>
            <a:r>
              <a:rPr lang="en-US" sz="1100" kern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 Internet of Things</a:t>
            </a:r>
          </a:p>
          <a:p>
            <a:pPr>
              <a:buFont typeface="Arial" pitchFamily="34" charset="0"/>
              <a:buChar char="•"/>
            </a:pPr>
            <a:r>
              <a:rPr lang="en-US" sz="1100" kern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 Convergence of IT and Operation Technology</a:t>
            </a:r>
          </a:p>
          <a:p>
            <a:pPr>
              <a:buFont typeface="Arial" pitchFamily="34" charset="0"/>
              <a:buChar char="•"/>
            </a:pPr>
            <a:r>
              <a:rPr lang="fr-FR" sz="1100" kern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 I</a:t>
            </a:r>
            <a:r>
              <a:rPr lang="en-US" sz="1100" kern="12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ncreasing</a:t>
            </a:r>
            <a:r>
              <a:rPr lang="en-US" sz="1100" kern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 use of networked control and automation systems</a:t>
            </a:r>
          </a:p>
          <a:p>
            <a:pPr>
              <a:buFont typeface="Arial" pitchFamily="34" charset="0"/>
              <a:buChar char="•"/>
            </a:pPr>
            <a:endParaRPr lang="en-US" sz="1050" kern="1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000" kern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Rail operators have obligations under EU and domestic law to protect the safety of their operations</a:t>
            </a:r>
          </a:p>
          <a:p>
            <a:pPr lvl="0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4150-ACE3-45E8-9549-F57E85E980E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364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Connected objects, if not </a:t>
            </a:r>
            <a:r>
              <a:rPr lang="en-US" sz="1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"secure by design", </a:t>
            </a:r>
            <a:r>
              <a:rPr lang="en-US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promise a catastrophe that Human Community would struggle to recover.</a:t>
            </a:r>
          </a:p>
          <a:p>
            <a:pPr algn="just"/>
            <a:endParaRPr lang="en-US" sz="8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algn="just"/>
            <a:r>
              <a:rPr lang="en-US" sz="1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It is time to act to educate users and invest in safety and security, so that our interconnected world remains a space of culture and progress</a:t>
            </a:r>
            <a:r>
              <a:rPr lang="en-US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algn="just"/>
            <a:endParaRPr lang="en-US" dirty="0" smtClean="0">
              <a:solidFill>
                <a:schemeClr val="tx1">
                  <a:lumMod val="50000"/>
                </a:schemeClr>
              </a:solidFill>
              <a:latin typeface="Futura Bk BT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4150-ACE3-45E8-9549-F57E85E980E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268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 smtClean="0">
              <a:solidFill>
                <a:schemeClr val="tx1">
                  <a:lumMod val="50000"/>
                </a:schemeClr>
              </a:solidFill>
              <a:latin typeface="Futura Bk BT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4150-ACE3-45E8-9549-F57E85E980E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783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Futura Bk BT" pitchFamily="34" charset="0"/>
              </a:rPr>
              <a:t>Created in November 2015, the Digital Platform aims at supporting UIC members’ digital strategy and activities. </a:t>
            </a:r>
          </a:p>
          <a:p>
            <a:pPr algn="just"/>
            <a:r>
              <a:rPr lang="en-US" dirty="0" smtClean="0">
                <a:latin typeface="Futura Bk BT" pitchFamily="34" charset="0"/>
              </a:rPr>
              <a:t>Our ambition is to facilitate interactions between two worlds: railway and the digital eco-system. </a:t>
            </a:r>
            <a:endParaRPr lang="fr-FR" dirty="0" smtClean="0">
              <a:latin typeface="Futura Bk BT" pitchFamily="34" charset="0"/>
            </a:endParaRPr>
          </a:p>
          <a:p>
            <a:pPr algn="just"/>
            <a:r>
              <a:rPr lang="en-US" dirty="0" smtClean="0">
                <a:latin typeface="Futura Bk BT" pitchFamily="34" charset="0"/>
              </a:rPr>
              <a:t>Railways can better share information, open services and connect people at the service of humanity.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This platform will foster innovation, help Members activate their projects and their contacts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with the digital community. </a:t>
            </a:r>
            <a:endParaRPr lang="en-US" dirty="0" smtClean="0">
              <a:latin typeface="Futura Bk BT" pitchFamily="34" charset="0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4150-ACE3-45E8-9549-F57E85E980E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06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878138"/>
            <a:ext cx="6516688" cy="14700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652963"/>
            <a:ext cx="6516688" cy="865187"/>
          </a:xfrm>
        </p:spPr>
        <p:txBody>
          <a:bodyPr/>
          <a:lstStyle>
            <a:lvl1pPr marL="0" indent="0">
              <a:buFont typeface="Arial Black" pitchFamily="34" charset="0"/>
              <a:buNone/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pic>
        <p:nvPicPr>
          <p:cNvPr id="3080" name="Image 5" descr="couv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71755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3FB67F-0942-4CE5-A303-BC68C26EF396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Digital Platform / 20/10/2016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62713" y="371475"/>
            <a:ext cx="2033587" cy="57213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8775" y="371475"/>
            <a:ext cx="5951538" cy="57213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9D872C-4211-4908-9001-1462A3A20BB7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Digital Platform / 20/10/2016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B39BE7-CCD4-493E-A1BC-C10474FEDF71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Digital Platform / 20/10/2016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BB0743-2E30-4906-B2EE-A0CD5C99B485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Digital Platform / 20/10/2016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8775" y="1633538"/>
            <a:ext cx="3992563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3738" y="1633538"/>
            <a:ext cx="3992562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21563-4F0D-4469-9A2A-A083ACB9774F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Digital Platform / 20/10/2016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47AE59-9E2A-4CAF-9370-5B3B4FFBEC81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Digital Platform / 20/10/2016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FC8CD8-9544-4419-A262-BAD6C3AB681D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Digital Platform / 20/10/2016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41B13A-2349-4477-9507-D938CB9DF814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Digital Platform / 20/10/2016</a:t>
            </a: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F7D366-81CF-4B3C-AF76-C65407842560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Digital Platform / 20/10/2016</a:t>
            </a: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C7284F-6161-45CC-A729-DE51E6C3D34E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Digital Platform / 20/10/2016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Image 7" descr="PIED.eps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" y="6261100"/>
            <a:ext cx="7848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371475"/>
            <a:ext cx="7848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633538"/>
            <a:ext cx="8137525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391275"/>
            <a:ext cx="71913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8373298-2155-4FB6-B9F9-A6C4CA2FC443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Digital Platform / 20/10/2016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9pPr>
    </p:titleStyle>
    <p:bodyStyle>
      <a:lvl1pPr marL="293688" indent="-293688" algn="l" rtl="0" eaLnBrk="1" fontAlgn="base" hangingPunct="1">
        <a:spcBef>
          <a:spcPct val="65000"/>
        </a:spcBef>
        <a:spcAft>
          <a:spcPct val="0"/>
        </a:spcAft>
        <a:buFont typeface="Arial Black" pitchFamily="34" charset="0"/>
        <a:buChar char="&gt;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295275" algn="l" rtl="0" eaLnBrk="1" fontAlgn="base" hangingPunct="1">
        <a:spcBef>
          <a:spcPct val="10000"/>
        </a:spcBef>
        <a:spcAft>
          <a:spcPct val="0"/>
        </a:spcAft>
        <a:buFont typeface="Symbol" pitchFamily="18" charset="2"/>
        <a:defRPr>
          <a:solidFill>
            <a:schemeClr val="tx1"/>
          </a:solidFill>
          <a:latin typeface="+mn-lt"/>
        </a:defRPr>
      </a:lvl2pPr>
      <a:lvl3pPr marL="466725" indent="-169863" algn="l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b="1">
          <a:solidFill>
            <a:schemeClr val="tx1"/>
          </a:solidFill>
          <a:latin typeface="+mn-lt"/>
        </a:defRPr>
      </a:lvl3pPr>
      <a:lvl4pPr marL="658813" indent="-1905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-"/>
        <a:defRPr sz="17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7.jpe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igi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2699791" cy="224227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1737A-F96C-4570-8774-3606CE67C5D4}" type="slidenum">
              <a:rPr lang="fr-FR"/>
              <a:pPr/>
              <a:t>1</a:t>
            </a:fld>
            <a:endParaRPr lang="fr-FR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7783">
            <a:off x="5806377" y="5696549"/>
            <a:ext cx="2761756" cy="29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xl_png24_logo_quadri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60648"/>
            <a:ext cx="3252045" cy="1404355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71228" y="2492896"/>
            <a:ext cx="7201544" cy="3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GB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UIC Digital developments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 </a:t>
            </a: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b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lang="en-US" sz="2400" b="1" i="1" dirty="0" smtClean="0"/>
              <a:t>On behalf of the Worldwide Railway Community </a:t>
            </a:r>
            <a:endParaRPr lang="en-US" sz="2400" dirty="0" smtClean="0"/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GB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 </a:t>
            </a:r>
            <a:br>
              <a:rPr kumimoji="0" lang="en-GB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GB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 </a:t>
            </a:r>
            <a:endParaRPr kumimoji="0" lang="fr-FR" sz="3000" b="1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841625" y="6391275"/>
            <a:ext cx="4498975" cy="179388"/>
          </a:xfrm>
        </p:spPr>
        <p:txBody>
          <a:bodyPr/>
          <a:lstStyle/>
          <a:p>
            <a:r>
              <a:rPr lang="fr-FR" dirty="0" err="1" smtClean="0"/>
              <a:t>Swedish</a:t>
            </a:r>
            <a:r>
              <a:rPr lang="fr-FR" dirty="0" smtClean="0"/>
              <a:t> Rail Day – Stockholm, 14 </a:t>
            </a:r>
            <a:r>
              <a:rPr lang="fr-FR" dirty="0" err="1" smtClean="0"/>
              <a:t>November</a:t>
            </a:r>
            <a:r>
              <a:rPr lang="fr-FR" dirty="0" smtClean="0"/>
              <a:t>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igi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77693" cy="4715533"/>
          </a:xfrm>
          <a:prstGeom prst="rect">
            <a:avLst/>
          </a:prstGeom>
        </p:spPr>
      </p:pic>
      <p:sp>
        <p:nvSpPr>
          <p:cNvPr id="8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9E135-2983-46E3-8CE9-72250B03B4BA}" type="slidenum">
              <a:rPr lang="fr-FR"/>
              <a:pPr/>
              <a:t>10</a:t>
            </a:fld>
            <a:endParaRPr lang="fr-FR"/>
          </a:p>
        </p:txBody>
      </p:sp>
      <p:pic>
        <p:nvPicPr>
          <p:cNvPr id="7" name="Image 6" descr="DSC03183.JPG"/>
          <p:cNvPicPr preferRelativeResize="0">
            <a:picLocks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" y="0"/>
            <a:ext cx="2520000" cy="1980000"/>
          </a:xfrm>
          <a:prstGeom prst="flowChartDecision">
            <a:avLst/>
          </a:prstGeom>
        </p:spPr>
      </p:pic>
      <p:pic>
        <p:nvPicPr>
          <p:cNvPr id="11" name="Image 10" descr="DSC03183.JPG"/>
          <p:cNvPicPr preferRelativeResize="0">
            <a:picLocks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404664" y="1080000"/>
            <a:ext cx="2520000" cy="1980000"/>
          </a:xfrm>
          <a:prstGeom prst="flowChartDecision">
            <a:avLst/>
          </a:prstGeom>
        </p:spPr>
      </p:pic>
      <p:graphicFrame>
        <p:nvGraphicFramePr>
          <p:cNvPr id="10" name="Diagramme 9"/>
          <p:cNvGraphicFramePr/>
          <p:nvPr/>
        </p:nvGraphicFramePr>
        <p:xfrm>
          <a:off x="3707904" y="1916832"/>
          <a:ext cx="39604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6372200" y="2060848"/>
            <a:ext cx="27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Open projects for</a:t>
            </a:r>
          </a:p>
          <a:p>
            <a:r>
              <a:rPr lang="en-US" sz="1600" dirty="0" smtClean="0">
                <a:latin typeface="+mj-lt"/>
              </a:rPr>
              <a:t>members</a:t>
            </a:r>
            <a:endParaRPr lang="fr-FR" sz="1600" dirty="0"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355976" y="5517232"/>
            <a:ext cx="27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Connect startups to</a:t>
            </a:r>
          </a:p>
          <a:p>
            <a:pPr algn="ctr"/>
            <a:r>
              <a:rPr lang="en-US" sz="1600" dirty="0" smtClean="0">
                <a:latin typeface="+mj-lt"/>
              </a:rPr>
              <a:t>members</a:t>
            </a:r>
            <a:endParaRPr lang="fr-FR" sz="1600" dirty="0"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95736" y="191683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+mj-lt"/>
              </a:rPr>
              <a:t>Share information &amp; best practices amongst members</a:t>
            </a:r>
            <a:endParaRPr lang="fr-FR" sz="1600" dirty="0"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148064" y="40466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+mj-lt"/>
              </a:rPr>
              <a:t>UIC Digital Platform</a:t>
            </a:r>
            <a:endParaRPr lang="en-US" sz="2000" b="1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841625" y="6391275"/>
            <a:ext cx="4498975" cy="179388"/>
          </a:xfrm>
        </p:spPr>
        <p:txBody>
          <a:bodyPr/>
          <a:lstStyle/>
          <a:p>
            <a:r>
              <a:rPr lang="fr-FR" dirty="0" err="1" smtClean="0"/>
              <a:t>Swedish</a:t>
            </a:r>
            <a:r>
              <a:rPr lang="fr-FR" dirty="0" smtClean="0"/>
              <a:t> Rail Day – Stockholm, 14 </a:t>
            </a:r>
            <a:r>
              <a:rPr lang="fr-FR" dirty="0" err="1" smtClean="0"/>
              <a:t>November</a:t>
            </a:r>
            <a:r>
              <a:rPr lang="fr-FR" dirty="0" smtClean="0"/>
              <a:t>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digi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2699791" cy="2242276"/>
          </a:xfrm>
          <a:prstGeom prst="rect">
            <a:avLst/>
          </a:prstGeom>
        </p:spPr>
      </p:pic>
      <p:pic>
        <p:nvPicPr>
          <p:cNvPr id="5" name="Image 4" descr="digital World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548680"/>
            <a:ext cx="6216010" cy="5517231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B13A-2349-4477-9507-D938CB9DF814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3861048"/>
            <a:ext cx="2772816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200" dirty="0" smtClean="0">
                <a:latin typeface="Futura Bk BT" pitchFamily="34" charset="0"/>
              </a:rPr>
              <a:t>Digital Technology and Railway Security workshop, Washington (May)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4355976" y="548680"/>
            <a:ext cx="2160240" cy="613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Futura Bk BT" pitchFamily="34" charset="0"/>
              </a:rPr>
              <a:t>2</a:t>
            </a:r>
            <a:r>
              <a:rPr lang="en-US" sz="1200" baseline="30000" dirty="0" smtClean="0">
                <a:solidFill>
                  <a:schemeClr val="tx1">
                    <a:lumMod val="50000"/>
                  </a:schemeClr>
                </a:solidFill>
                <a:latin typeface="Futura Bk BT" pitchFamily="34" charset="0"/>
              </a:rPr>
              <a:t>nd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Futura Bk BT" pitchFamily="34" charset="0"/>
              </a:rPr>
              <a:t> UIC Digital Conference, Saint Petersburg (November)</a:t>
            </a:r>
            <a:endParaRPr lang="en-US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372200" y="764704"/>
            <a:ext cx="2771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Futura Bk BT" pitchFamily="34" charset="0"/>
              </a:rPr>
              <a:t>1</a:t>
            </a:r>
            <a:r>
              <a:rPr lang="en-US" sz="1200" baseline="30000" dirty="0" smtClean="0">
                <a:solidFill>
                  <a:schemeClr val="tx1">
                    <a:lumMod val="50000"/>
                  </a:schemeClr>
                </a:solidFill>
                <a:latin typeface="Futura Bk BT" pitchFamily="34" charset="0"/>
              </a:rPr>
              <a:t>st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Futura Bk BT" pitchFamily="34" charset="0"/>
              </a:rPr>
              <a:t> Digital Awards, Saint Petersburg (December)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1763688" y="260648"/>
            <a:ext cx="2808312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200" dirty="0" smtClean="0">
                <a:latin typeface="Futura Bk BT" pitchFamily="34" charset="0"/>
              </a:rPr>
              <a:t>Digital Day with Freight and Passengers workshops, Paris (November)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1115616" y="105273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200" b="1" dirty="0" smtClean="0">
                <a:solidFill>
                  <a:srgbClr val="00B0F0"/>
                </a:solidFill>
                <a:latin typeface="Futura Bk BT" pitchFamily="34" charset="0"/>
              </a:rPr>
              <a:t>3rd UIC Digital Conference, Paris (December 2017)</a:t>
            </a:r>
          </a:p>
          <a:p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539552" y="1844824"/>
            <a:ext cx="2304256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rgbClr val="00B0F0"/>
                </a:solidFill>
                <a:latin typeface="Futura Bk BT" pitchFamily="34" charset="0"/>
              </a:rPr>
              <a:t>2nd UIC Digital Awards, Paris (December 2017)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323528" y="4725144"/>
            <a:ext cx="2628800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200" dirty="0" smtClean="0">
                <a:latin typeface="Futura Bk BT" pitchFamily="34" charset="0"/>
              </a:rPr>
              <a:t>1</a:t>
            </a:r>
            <a:r>
              <a:rPr lang="en-US" sz="1200" baseline="30000" dirty="0" smtClean="0">
                <a:latin typeface="Futura Bk BT" pitchFamily="34" charset="0"/>
              </a:rPr>
              <a:t>st</a:t>
            </a:r>
            <a:r>
              <a:rPr lang="en-US" sz="1200" dirty="0" smtClean="0">
                <a:latin typeface="Futura Bk BT" pitchFamily="34" charset="0"/>
              </a:rPr>
              <a:t> edition of UIC Progress Paper, Washington (May)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6588224" y="1484784"/>
            <a:ext cx="2555776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Futura Bk BT" pitchFamily="34" charset="0"/>
              </a:rPr>
              <a:t>2</a:t>
            </a:r>
            <a:r>
              <a:rPr lang="en-US" sz="1200" baseline="30000" dirty="0" smtClean="0">
                <a:solidFill>
                  <a:schemeClr val="tx1">
                    <a:lumMod val="50000"/>
                  </a:schemeClr>
                </a:solidFill>
                <a:latin typeface="Futura Bk BT" pitchFamily="34" charset="0"/>
              </a:rPr>
              <a:t>nd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Futura Bk BT" pitchFamily="34" charset="0"/>
              </a:rPr>
              <a:t> edition of Progress Paper, Saint Petersburg (December)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6228184" y="4941168"/>
            <a:ext cx="2808312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200" b="1" dirty="0" err="1" smtClean="0">
                <a:solidFill>
                  <a:srgbClr val="00B0F0"/>
                </a:solidFill>
                <a:latin typeface="Futura Bk BT" pitchFamily="34" charset="0"/>
              </a:rPr>
              <a:t>IoT</a:t>
            </a:r>
            <a:r>
              <a:rPr lang="en-US" sz="1200" b="1" dirty="0" smtClean="0">
                <a:solidFill>
                  <a:srgbClr val="00B0F0"/>
                </a:solidFill>
                <a:latin typeface="Futura Bk BT" pitchFamily="34" charset="0"/>
              </a:rPr>
              <a:t> and Big Data workshop, Beijing (March 2017)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5148064" y="18864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+mj-lt"/>
              </a:rPr>
              <a:t>2016/2017 Roadmap</a:t>
            </a:r>
            <a:endParaRPr lang="en-US" sz="2000" b="1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0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841625" y="6391275"/>
            <a:ext cx="4498975" cy="179388"/>
          </a:xfrm>
        </p:spPr>
        <p:txBody>
          <a:bodyPr/>
          <a:lstStyle/>
          <a:p>
            <a:r>
              <a:rPr lang="fr-FR" dirty="0" err="1" smtClean="0"/>
              <a:t>Swedish</a:t>
            </a:r>
            <a:r>
              <a:rPr lang="fr-FR" dirty="0" smtClean="0"/>
              <a:t> Rail Day – Stockholm, 14 </a:t>
            </a:r>
            <a:r>
              <a:rPr lang="fr-FR" dirty="0" err="1" smtClean="0"/>
              <a:t>November</a:t>
            </a:r>
            <a:r>
              <a:rPr lang="fr-FR" dirty="0" smtClean="0"/>
              <a:t>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B13A-2349-4477-9507-D938CB9DF814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8" name="Image 7" descr="digi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77693" cy="47155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55776" y="2204864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+mj-lt"/>
              </a:rPr>
              <a:t>In-depth society disruption induced by the digital techniques boom</a:t>
            </a:r>
          </a:p>
          <a:p>
            <a:pPr algn="just"/>
            <a:endParaRPr lang="en-US" sz="1600" dirty="0" smtClean="0"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 smtClean="0">
                <a:latin typeface="+mj-lt"/>
              </a:rPr>
              <a:t> Worldwide connection of people and things</a:t>
            </a:r>
          </a:p>
          <a:p>
            <a:pPr algn="just">
              <a:buFont typeface="Wingdings" pitchFamily="2" charset="2"/>
              <a:buChar char="Ø"/>
            </a:pPr>
            <a:endParaRPr lang="en-US" sz="1600" dirty="0" smtClean="0">
              <a:latin typeface="+mj-lt"/>
            </a:endParaRPr>
          </a:p>
          <a:p>
            <a:pPr lvl="0" algn="just"/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r>
              <a:rPr lang="en-US" sz="1600" b="1" dirty="0" smtClean="0">
                <a:latin typeface="+mj-lt"/>
              </a:rPr>
              <a:t>Unique opportunity to go faster and further in progress</a:t>
            </a:r>
          </a:p>
          <a:p>
            <a:pPr lvl="0" algn="just"/>
            <a:endParaRPr lang="en-US" sz="1600" b="1" dirty="0" smtClean="0">
              <a:latin typeface="+mj-lt"/>
            </a:endParaRPr>
          </a:p>
          <a:p>
            <a:pPr lvl="0" algn="just"/>
            <a:r>
              <a:rPr lang="en-US" sz="1600" b="1" dirty="0" smtClean="0">
                <a:latin typeface="+mj-lt"/>
              </a:rPr>
              <a:t>Railway can be an actor and a vector of development of the 21st century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Futura Bk BT" pitchFamily="34" charset="0"/>
            </a:endParaRPr>
          </a:p>
        </p:txBody>
      </p:sp>
      <p:pic>
        <p:nvPicPr>
          <p:cNvPr id="6" name="Image 5" descr="DSC04382.JPG"/>
          <p:cNvPicPr preferRelativeResize="0">
            <a:picLocks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0"/>
            <a:ext cx="2520000" cy="1980000"/>
          </a:xfrm>
          <a:prstGeom prst="flowChartDecision">
            <a:avLst/>
          </a:prstGeom>
        </p:spPr>
      </p:pic>
      <p:pic>
        <p:nvPicPr>
          <p:cNvPr id="7" name="Image 6" descr="DSC04423.JPG"/>
          <p:cNvPicPr preferRelativeResize="0">
            <a:picLocks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1990"/>
          <a:stretch>
            <a:fillRect/>
          </a:stretch>
        </p:blipFill>
        <p:spPr>
          <a:xfrm>
            <a:off x="-1404000" y="1080000"/>
            <a:ext cx="2520000" cy="1980000"/>
          </a:xfrm>
          <a:prstGeom prst="flowChartDecision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148064" y="404664"/>
            <a:ext cx="2699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+mj-lt"/>
              </a:rPr>
              <a:t>Digital </a:t>
            </a:r>
            <a:r>
              <a:rPr lang="fr-FR" sz="2000" b="1" dirty="0" err="1" smtClean="0">
                <a:solidFill>
                  <a:srgbClr val="00B0F0"/>
                </a:solidFill>
                <a:latin typeface="+mj-lt"/>
              </a:rPr>
              <a:t>revolution</a:t>
            </a:r>
            <a:endParaRPr lang="en-US" sz="2000" b="1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841625" y="6391275"/>
            <a:ext cx="4498975" cy="179388"/>
          </a:xfrm>
        </p:spPr>
        <p:txBody>
          <a:bodyPr/>
          <a:lstStyle/>
          <a:p>
            <a:r>
              <a:rPr lang="fr-FR" dirty="0" err="1" smtClean="0"/>
              <a:t>Swedish</a:t>
            </a:r>
            <a:r>
              <a:rPr lang="fr-FR" dirty="0" smtClean="0"/>
              <a:t> Rail Day – Stockholm, 14 </a:t>
            </a:r>
            <a:r>
              <a:rPr lang="fr-FR" dirty="0" err="1" smtClean="0"/>
              <a:t>November</a:t>
            </a:r>
            <a:r>
              <a:rPr lang="fr-FR" dirty="0" smtClean="0"/>
              <a:t>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B13A-2349-4477-9507-D938CB9DF814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8" name="Image 7" descr="digi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77693" cy="4715533"/>
          </a:xfrm>
          <a:prstGeom prst="rect">
            <a:avLst/>
          </a:prstGeom>
        </p:spPr>
      </p:pic>
      <p:pic>
        <p:nvPicPr>
          <p:cNvPr id="6" name="Image 5" descr="DSC04382.JPG"/>
          <p:cNvPicPr preferRelativeResize="0">
            <a:picLocks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0"/>
            <a:ext cx="2520000" cy="1980000"/>
          </a:xfrm>
          <a:prstGeom prst="flowChartDecision">
            <a:avLst/>
          </a:prstGeom>
        </p:spPr>
      </p:pic>
      <p:pic>
        <p:nvPicPr>
          <p:cNvPr id="7" name="Image 6" descr="DSC04423.JPG"/>
          <p:cNvPicPr preferRelativeResize="0">
            <a:picLocks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1990"/>
          <a:stretch>
            <a:fillRect/>
          </a:stretch>
        </p:blipFill>
        <p:spPr>
          <a:xfrm>
            <a:off x="-1404000" y="1080000"/>
            <a:ext cx="2520000" cy="1980000"/>
          </a:xfrm>
          <a:prstGeom prst="flowChartDecision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2051720" y="2420888"/>
            <a:ext cx="6912768" cy="2677656"/>
            <a:chOff x="2051720" y="1700808"/>
            <a:chExt cx="6912768" cy="2677656"/>
          </a:xfrm>
        </p:grpSpPr>
        <p:sp>
          <p:nvSpPr>
            <p:cNvPr id="4" name="ZoneTexte 3"/>
            <p:cNvSpPr txBox="1"/>
            <p:nvPr/>
          </p:nvSpPr>
          <p:spPr>
            <a:xfrm>
              <a:off x="2051720" y="1700808"/>
              <a:ext cx="288032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 </a:t>
              </a:r>
              <a:r>
                <a:rPr lang="en-US" sz="1600" dirty="0" err="1" smtClean="0"/>
                <a:t>Cybersecurity</a:t>
              </a:r>
              <a:endParaRPr lang="en-US" sz="1600" dirty="0" smtClean="0"/>
            </a:p>
            <a:p>
              <a:pPr lvl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 </a:t>
              </a:r>
              <a:r>
                <a:rPr lang="fr-FR" sz="1600" dirty="0" smtClean="0"/>
                <a:t>Intermodal transport    solutions</a:t>
              </a:r>
              <a:endParaRPr lang="en-US" sz="1600" dirty="0" smtClean="0"/>
            </a:p>
            <a:p>
              <a:pPr lvl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fr-FR" sz="1600" dirty="0" smtClean="0"/>
                <a:t> </a:t>
              </a:r>
              <a:r>
                <a:rPr lang="fr-FR" sz="1600" dirty="0" err="1" smtClean="0"/>
                <a:t>Interoperability</a:t>
              </a:r>
              <a:r>
                <a:rPr lang="fr-FR" sz="1600" dirty="0" smtClean="0"/>
                <a:t> </a:t>
              </a:r>
              <a:endParaRPr lang="en-US" sz="1600" dirty="0" smtClean="0"/>
            </a:p>
            <a:p>
              <a:pPr lvl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 </a:t>
              </a:r>
              <a:r>
                <a:rPr lang="fr-FR" sz="1600" dirty="0" smtClean="0"/>
                <a:t>Automation and </a:t>
              </a:r>
              <a:r>
                <a:rPr lang="fr-FR" sz="1600" dirty="0" err="1" smtClean="0"/>
                <a:t>safety</a:t>
              </a:r>
              <a:r>
                <a:rPr lang="fr-FR" sz="1600" dirty="0" smtClean="0"/>
                <a:t> </a:t>
              </a:r>
              <a:endParaRPr lang="en-US" sz="1600" dirty="0" smtClean="0"/>
            </a:p>
            <a:p>
              <a:pPr lvl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 Location Based Services</a:t>
              </a:r>
            </a:p>
            <a:p>
              <a:pPr lvl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 Drones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364088" y="1700808"/>
              <a:ext cx="3600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 Digitization of payments</a:t>
              </a:r>
            </a:p>
            <a:p>
              <a:pPr lvl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 Climate change</a:t>
              </a:r>
            </a:p>
            <a:p>
              <a:pPr lvl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 </a:t>
              </a:r>
              <a:r>
                <a:rPr lang="fr-FR" sz="1600" dirty="0" err="1" smtClean="0"/>
                <a:t>Big</a:t>
              </a:r>
              <a:r>
                <a:rPr lang="fr-FR" sz="1600" dirty="0" smtClean="0"/>
                <a:t> data</a:t>
              </a:r>
              <a:endParaRPr lang="en-US" sz="1600" dirty="0" smtClean="0"/>
            </a:p>
            <a:p>
              <a:pPr lvl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 Smart cities </a:t>
              </a:r>
            </a:p>
            <a:p>
              <a:pPr lvl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 High-Speed and Hyper-Speed Rail</a:t>
              </a:r>
            </a:p>
            <a:p>
              <a:pPr lvl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 3D printing</a:t>
              </a:r>
              <a:endParaRPr lang="en-US" sz="1600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5148064" y="404664"/>
            <a:ext cx="2699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B0F0"/>
                </a:solidFill>
                <a:latin typeface="+mj-lt"/>
              </a:rPr>
              <a:t>Railway</a:t>
            </a:r>
            <a:r>
              <a:rPr lang="fr-FR" sz="2000" b="1" dirty="0" smtClean="0">
                <a:solidFill>
                  <a:srgbClr val="00B0F0"/>
                </a:solidFill>
                <a:latin typeface="+mj-lt"/>
              </a:rPr>
              <a:t> trends</a:t>
            </a:r>
            <a:endParaRPr lang="en-US" sz="2000" b="1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841625" y="6391275"/>
            <a:ext cx="4498975" cy="179388"/>
          </a:xfrm>
        </p:spPr>
        <p:txBody>
          <a:bodyPr/>
          <a:lstStyle/>
          <a:p>
            <a:r>
              <a:rPr lang="fr-FR" dirty="0" err="1" smtClean="0"/>
              <a:t>Swedish</a:t>
            </a:r>
            <a:r>
              <a:rPr lang="fr-FR" dirty="0" smtClean="0"/>
              <a:t> Rail Day – Stockholm, 14 </a:t>
            </a:r>
            <a:r>
              <a:rPr lang="fr-FR" dirty="0" err="1" smtClean="0"/>
              <a:t>November</a:t>
            </a:r>
            <a:r>
              <a:rPr lang="fr-FR" dirty="0" smtClean="0"/>
              <a:t>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B13A-2349-4477-9507-D938CB9DF814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8" name="Image 7" descr="digi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77693" cy="47155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27784" y="2564904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Organization of mobility </a:t>
            </a:r>
            <a:r>
              <a:rPr lang="en-US" sz="1600" dirty="0" smtClean="0"/>
              <a:t>make it very difficult to conceive a high capacity rail system based on quick (quasi </a:t>
            </a:r>
            <a:r>
              <a:rPr lang="en-US" sz="1600" dirty="0" err="1" smtClean="0"/>
              <a:t>realtime</a:t>
            </a:r>
            <a:r>
              <a:rPr lang="en-US" sz="1600" dirty="0" smtClean="0"/>
              <a:t>) dispatch. 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But </a:t>
            </a:r>
            <a:r>
              <a:rPr lang="en-US" sz="1600" b="1" dirty="0" smtClean="0"/>
              <a:t>managing the data is the key</a:t>
            </a:r>
          </a:p>
          <a:p>
            <a:pPr algn="just"/>
            <a:r>
              <a:rPr lang="en-US" sz="1600" dirty="0" smtClean="0"/>
              <a:t> </a:t>
            </a:r>
          </a:p>
          <a:p>
            <a:pPr marL="342900" indent="-342900" algn="just"/>
            <a:endParaRPr lang="en-US" sz="1600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Image 5" descr="DSC04382.JPG"/>
          <p:cNvPicPr preferRelativeResize="0">
            <a:picLocks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"/>
            <a:ext cx="2520000" cy="1980000"/>
          </a:xfrm>
          <a:prstGeom prst="flowChartDecision">
            <a:avLst/>
          </a:prstGeom>
        </p:spPr>
      </p:pic>
      <p:pic>
        <p:nvPicPr>
          <p:cNvPr id="9" name="Image 8" descr="DSC04423.JPG"/>
          <p:cNvPicPr preferRelativeResize="0">
            <a:picLocks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404000" y="1080000"/>
            <a:ext cx="2520000" cy="1980000"/>
          </a:xfrm>
          <a:prstGeom prst="flowChartDecision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148064" y="404664"/>
            <a:ext cx="2699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+mj-lt"/>
              </a:rPr>
              <a:t>Data management</a:t>
            </a:r>
            <a:endParaRPr lang="en-US" sz="2000" b="1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841625" y="6391275"/>
            <a:ext cx="4498975" cy="179388"/>
          </a:xfrm>
        </p:spPr>
        <p:txBody>
          <a:bodyPr/>
          <a:lstStyle/>
          <a:p>
            <a:r>
              <a:rPr lang="fr-FR" dirty="0" err="1" smtClean="0"/>
              <a:t>Swedish</a:t>
            </a:r>
            <a:r>
              <a:rPr lang="fr-FR" dirty="0" smtClean="0"/>
              <a:t> Rail Day – Stockholm, 14 </a:t>
            </a:r>
            <a:r>
              <a:rPr lang="fr-FR" dirty="0" err="1" smtClean="0"/>
              <a:t>November</a:t>
            </a:r>
            <a:r>
              <a:rPr lang="fr-FR" dirty="0" smtClean="0"/>
              <a:t>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B13A-2349-4477-9507-D938CB9DF814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8" name="Image 7" descr="digi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77693" cy="47155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5301208"/>
            <a:ext cx="824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 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Image 5" descr="DSC04382.JPG"/>
          <p:cNvPicPr preferRelativeResize="0">
            <a:picLocks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520000" cy="1980000"/>
          </a:xfrm>
          <a:prstGeom prst="flowChartDecision">
            <a:avLst/>
          </a:prstGeom>
        </p:spPr>
      </p:pic>
      <p:pic>
        <p:nvPicPr>
          <p:cNvPr id="7" name="Image 6" descr="DSC04423.JPG"/>
          <p:cNvPicPr preferRelativeResize="0">
            <a:picLocks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1990"/>
          <a:stretch>
            <a:fillRect/>
          </a:stretch>
        </p:blipFill>
        <p:spPr>
          <a:xfrm>
            <a:off x="-1404664" y="1052736"/>
            <a:ext cx="2520000" cy="1980000"/>
          </a:xfrm>
          <a:prstGeom prst="flowChartDecision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339752" y="2060848"/>
            <a:ext cx="6192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Railways must be a reliable trunk, stimulating customised link to other more flexible modes</a:t>
            </a:r>
          </a:p>
          <a:p>
            <a:endParaRPr lang="en-GB" sz="16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r>
              <a:rPr lang="en-GB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Quick deployment of alternative services in case of disruption, with individual notification</a:t>
            </a:r>
            <a:endParaRPr lang="fr-FR" sz="16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endParaRPr lang="en-US" sz="16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Needs of better coherence and synergy in terms of: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Physical interface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Management of space and schedules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Logistics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National networks’ harmonization and cooperation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Hubs optimization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New information and communication technologies implementation</a:t>
            </a:r>
            <a:r>
              <a:rPr lang="fr-FR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 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148064" y="404664"/>
            <a:ext cx="399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+mj-lt"/>
              </a:rPr>
              <a:t>Digital for a better intermodal mix of transports</a:t>
            </a:r>
            <a:endParaRPr lang="en-US" sz="2000" b="1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841625" y="6391275"/>
            <a:ext cx="4498975" cy="179388"/>
          </a:xfrm>
        </p:spPr>
        <p:txBody>
          <a:bodyPr/>
          <a:lstStyle/>
          <a:p>
            <a:r>
              <a:rPr lang="fr-FR" dirty="0" err="1" smtClean="0"/>
              <a:t>Swedish</a:t>
            </a:r>
            <a:r>
              <a:rPr lang="fr-FR" dirty="0" smtClean="0"/>
              <a:t> Rail Day – Stockholm, 14 </a:t>
            </a:r>
            <a:r>
              <a:rPr lang="fr-FR" dirty="0" err="1" smtClean="0"/>
              <a:t>November</a:t>
            </a:r>
            <a:r>
              <a:rPr lang="fr-FR" dirty="0" smtClean="0"/>
              <a:t>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B13A-2349-4477-9507-D938CB9DF814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8" name="Image 7" descr="digi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77693" cy="4715533"/>
          </a:xfrm>
          <a:prstGeom prst="rect">
            <a:avLst/>
          </a:prstGeom>
        </p:spPr>
      </p:pic>
      <p:pic>
        <p:nvPicPr>
          <p:cNvPr id="6" name="Image 5" descr="DSC04382.JPG"/>
          <p:cNvPicPr preferRelativeResize="0">
            <a:picLocks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520000" cy="1980000"/>
          </a:xfrm>
          <a:prstGeom prst="flowChartDecision">
            <a:avLst/>
          </a:prstGeom>
        </p:spPr>
      </p:pic>
      <p:pic>
        <p:nvPicPr>
          <p:cNvPr id="7" name="Image 6" descr="DSC04423.JPG"/>
          <p:cNvPicPr preferRelativeResize="0">
            <a:picLocks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1990"/>
          <a:stretch>
            <a:fillRect/>
          </a:stretch>
        </p:blipFill>
        <p:spPr>
          <a:xfrm>
            <a:off x="-1404664" y="1052736"/>
            <a:ext cx="2520000" cy="1980000"/>
          </a:xfrm>
          <a:prstGeom prst="flowChartDecision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339752" y="2204864"/>
            <a:ext cx="62646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Risk of losing control of:</a:t>
            </a:r>
          </a:p>
          <a:p>
            <a:pPr>
              <a:buFontTx/>
              <a:buChar char="-"/>
            </a:pPr>
            <a:r>
              <a:rPr lang="en-US" sz="1600" b="1" dirty="0" smtClean="0"/>
              <a:t> the operational aspect of the trains</a:t>
            </a:r>
          </a:p>
          <a:p>
            <a:pPr>
              <a:buFontTx/>
              <a:buChar char="-"/>
            </a:pPr>
            <a:r>
              <a:rPr lang="en-US" sz="1600" b="1" dirty="0" smtClean="0"/>
              <a:t> the increasingly large data </a:t>
            </a:r>
            <a:r>
              <a:rPr lang="en-US" sz="1600" dirty="0" smtClean="0"/>
              <a:t>(technical, passenger, financial)</a:t>
            </a:r>
            <a:endParaRPr lang="en-US" sz="1600" b="1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endParaRPr lang="en-US" sz="1600" b="1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Attack surface extended: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Internet of Things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Convergence of IT and Operation Technology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ncreasing use of networked control and automation systems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Obligations to protect the safety of operations (EU and domestic laws)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148064" y="404664"/>
            <a:ext cx="2699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B0F0"/>
                </a:solidFill>
                <a:latin typeface="+mj-lt"/>
              </a:rPr>
              <a:t>Cybersecurity</a:t>
            </a:r>
            <a:endParaRPr lang="en-US" sz="2000" b="1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841625" y="6391275"/>
            <a:ext cx="4498975" cy="179388"/>
          </a:xfrm>
        </p:spPr>
        <p:txBody>
          <a:bodyPr/>
          <a:lstStyle/>
          <a:p>
            <a:r>
              <a:rPr lang="fr-FR" dirty="0" err="1" smtClean="0"/>
              <a:t>Swedish</a:t>
            </a:r>
            <a:r>
              <a:rPr lang="fr-FR" dirty="0" smtClean="0"/>
              <a:t> Rail Day – Stockholm, 14 </a:t>
            </a:r>
            <a:r>
              <a:rPr lang="fr-FR" dirty="0" err="1" smtClean="0"/>
              <a:t>November</a:t>
            </a:r>
            <a:r>
              <a:rPr lang="fr-FR" dirty="0" smtClean="0"/>
              <a:t>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B13A-2349-4477-9507-D938CB9DF814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8" name="Image 7" descr="digi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77693" cy="4715533"/>
          </a:xfrm>
          <a:prstGeom prst="rect">
            <a:avLst/>
          </a:prstGeom>
        </p:spPr>
      </p:pic>
      <p:pic>
        <p:nvPicPr>
          <p:cNvPr id="6" name="Image 5" descr="DSC04382.JPG"/>
          <p:cNvPicPr preferRelativeResize="0">
            <a:picLocks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404000" y="1080000"/>
            <a:ext cx="2520000" cy="1980000"/>
          </a:xfrm>
          <a:prstGeom prst="flowChartDecision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27784" y="1844824"/>
            <a:ext cx="6246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+mj-lt"/>
              </a:rPr>
              <a:t>Connected objects need to be </a:t>
            </a:r>
            <a:r>
              <a:rPr lang="en-US" sz="1600" b="1" dirty="0" smtClean="0">
                <a:latin typeface="+mj-lt"/>
              </a:rPr>
              <a:t>"secure by design"</a:t>
            </a:r>
            <a:endParaRPr lang="en-US" sz="1600" dirty="0" smtClean="0">
              <a:latin typeface="+mj-lt"/>
            </a:endParaRPr>
          </a:p>
          <a:p>
            <a:pPr algn="just"/>
            <a:endParaRPr lang="en-US" sz="1600" dirty="0" smtClean="0">
              <a:latin typeface="+mj-lt"/>
            </a:endParaRPr>
          </a:p>
          <a:p>
            <a:pPr algn="just"/>
            <a:r>
              <a:rPr lang="en-US" sz="1600" b="1" dirty="0" smtClean="0">
                <a:latin typeface="+mj-lt"/>
              </a:rPr>
              <a:t>Act to educate users and invest in safety and security</a:t>
            </a:r>
            <a:endParaRPr lang="en-US" sz="1600" dirty="0" smtClean="0">
              <a:latin typeface="+mj-lt"/>
            </a:endParaRPr>
          </a:p>
        </p:txBody>
      </p:sp>
      <p:grpSp>
        <p:nvGrpSpPr>
          <p:cNvPr id="48" name="Groupe 47"/>
          <p:cNvGrpSpPr/>
          <p:nvPr/>
        </p:nvGrpSpPr>
        <p:grpSpPr>
          <a:xfrm>
            <a:off x="179512" y="4653136"/>
            <a:ext cx="8856984" cy="518453"/>
            <a:chOff x="179512" y="4350707"/>
            <a:chExt cx="8856984" cy="518453"/>
          </a:xfrm>
        </p:grpSpPr>
        <p:sp>
          <p:nvSpPr>
            <p:cNvPr id="10" name="ValueChainStarter"/>
            <p:cNvSpPr/>
            <p:nvPr/>
          </p:nvSpPr>
          <p:spPr>
            <a:xfrm>
              <a:off x="179512" y="4350707"/>
              <a:ext cx="1348691" cy="517178"/>
            </a:xfrm>
            <a:prstGeom prst="homePlate">
              <a:avLst>
                <a:gd name="adj" fmla="val 38095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40549" tIns="51496" rIns="0" bIns="51496" rtlCol="0" anchor="ctr"/>
            <a:lstStyle/>
            <a:p>
              <a:pPr algn="ctr" defTabSz="105143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Build tracks &amp; infrastructure</a:t>
              </a:r>
            </a:p>
          </p:txBody>
        </p:sp>
        <p:sp>
          <p:nvSpPr>
            <p:cNvPr id="11" name="ValueChainStarter"/>
            <p:cNvSpPr/>
            <p:nvPr/>
          </p:nvSpPr>
          <p:spPr>
            <a:xfrm>
              <a:off x="1403648" y="4350707"/>
              <a:ext cx="1805738" cy="517178"/>
            </a:xfrm>
            <a:prstGeom prst="chevron">
              <a:avLst>
                <a:gd name="adj" fmla="val 38095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51496" rIns="0" bIns="51496" rtlCol="0" anchor="ctr"/>
            <a:lstStyle/>
            <a:p>
              <a:pPr algn="ctr" defTabSz="105143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Manufacture rolling stock</a:t>
              </a:r>
            </a:p>
          </p:txBody>
        </p:sp>
        <p:sp>
          <p:nvSpPr>
            <p:cNvPr id="12" name="ValueChainStarter"/>
            <p:cNvSpPr/>
            <p:nvPr/>
          </p:nvSpPr>
          <p:spPr>
            <a:xfrm>
              <a:off x="3059832" y="4350707"/>
              <a:ext cx="1427856" cy="517178"/>
            </a:xfrm>
            <a:prstGeom prst="chevron">
              <a:avLst>
                <a:gd name="adj" fmla="val 38095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51496" rIns="0" bIns="51496" rtlCol="0" anchor="ctr"/>
            <a:lstStyle/>
            <a:p>
              <a:pPr algn="ctr" defTabSz="105143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Marketing &amp; sales</a:t>
              </a:r>
            </a:p>
          </p:txBody>
        </p:sp>
        <p:sp>
          <p:nvSpPr>
            <p:cNvPr id="13" name="ValueChainStarter"/>
            <p:cNvSpPr/>
            <p:nvPr/>
          </p:nvSpPr>
          <p:spPr>
            <a:xfrm>
              <a:off x="4355976" y="4351982"/>
              <a:ext cx="2016224" cy="517178"/>
            </a:xfrm>
            <a:prstGeom prst="chevron">
              <a:avLst>
                <a:gd name="adj" fmla="val 38095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51496" rIns="0" bIns="51496" rtlCol="0" anchor="ctr"/>
            <a:lstStyle/>
            <a:p>
              <a:pPr algn="ctr" defTabSz="105143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Operate network &amp; logistics</a:t>
              </a:r>
            </a:p>
          </p:txBody>
        </p:sp>
        <p:sp>
          <p:nvSpPr>
            <p:cNvPr id="14" name="ValueChainStarter"/>
            <p:cNvSpPr/>
            <p:nvPr/>
          </p:nvSpPr>
          <p:spPr>
            <a:xfrm>
              <a:off x="6264696" y="4351982"/>
              <a:ext cx="1427856" cy="517178"/>
            </a:xfrm>
            <a:prstGeom prst="chevron">
              <a:avLst>
                <a:gd name="adj" fmla="val 38095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51496" rIns="0" bIns="51496" rtlCol="0" anchor="ctr"/>
            <a:lstStyle/>
            <a:p>
              <a:pPr algn="ctr" defTabSz="105143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Customer service</a:t>
              </a:r>
            </a:p>
          </p:txBody>
        </p:sp>
        <p:sp>
          <p:nvSpPr>
            <p:cNvPr id="15" name="ValueChainStarter"/>
            <p:cNvSpPr/>
            <p:nvPr/>
          </p:nvSpPr>
          <p:spPr>
            <a:xfrm>
              <a:off x="7560840" y="4351982"/>
              <a:ext cx="1475656" cy="517178"/>
            </a:xfrm>
            <a:prstGeom prst="chevron">
              <a:avLst>
                <a:gd name="adj" fmla="val 38095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51496" rIns="0" bIns="51496" rtlCol="0" anchor="ctr"/>
            <a:lstStyle/>
            <a:p>
              <a:pPr algn="ctr" defTabSz="105143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Maintenance</a:t>
              </a:r>
            </a:p>
          </p:txBody>
        </p:sp>
      </p:grpSp>
      <p:sp>
        <p:nvSpPr>
          <p:cNvPr id="16" name="Rounded Rectangle 625"/>
          <p:cNvSpPr/>
          <p:nvPr/>
        </p:nvSpPr>
        <p:spPr>
          <a:xfrm>
            <a:off x="683568" y="3778407"/>
            <a:ext cx="1219001" cy="50405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1051433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8FC8"/>
                </a:solidFill>
                <a:cs typeface="Arial" pitchFamily="34" charset="0"/>
              </a:rPr>
              <a:t>Industry 4.0</a:t>
            </a:r>
          </a:p>
          <a:p>
            <a:pPr algn="ctr" defTabSz="1051433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FC8"/>
                </a:solidFill>
                <a:cs typeface="Arial" pitchFamily="34" charset="0"/>
              </a:rPr>
              <a:t>Crowd sourcing of engineering</a:t>
            </a:r>
          </a:p>
        </p:txBody>
      </p:sp>
      <p:sp>
        <p:nvSpPr>
          <p:cNvPr id="17" name="Rounded Rectangle 492"/>
          <p:cNvSpPr/>
          <p:nvPr/>
        </p:nvSpPr>
        <p:spPr>
          <a:xfrm>
            <a:off x="2627784" y="3764010"/>
            <a:ext cx="1440160" cy="51453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1051433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8FC8"/>
                </a:solidFill>
                <a:cs typeface="Arial" pitchFamily="34" charset="0"/>
              </a:rPr>
              <a:t>Big data</a:t>
            </a:r>
          </a:p>
          <a:p>
            <a:pPr algn="ctr" defTabSz="1051433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FC8"/>
                </a:solidFill>
                <a:cs typeface="Arial" pitchFamily="34" charset="0"/>
              </a:rPr>
              <a:t>Personalized suggestions</a:t>
            </a:r>
          </a:p>
        </p:txBody>
      </p:sp>
      <p:sp>
        <p:nvSpPr>
          <p:cNvPr id="18" name="Rounded Rectangle 632"/>
          <p:cNvSpPr/>
          <p:nvPr/>
        </p:nvSpPr>
        <p:spPr>
          <a:xfrm>
            <a:off x="5436096" y="3772029"/>
            <a:ext cx="1584176" cy="51043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1051433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 smtClean="0">
                <a:solidFill>
                  <a:srgbClr val="008FC8"/>
                </a:solidFill>
                <a:cs typeface="Arial" pitchFamily="34" charset="0"/>
              </a:rPr>
              <a:t>IoT</a:t>
            </a:r>
            <a:r>
              <a:rPr lang="en-US" sz="1000" b="1" dirty="0" smtClean="0">
                <a:solidFill>
                  <a:srgbClr val="008FC8"/>
                </a:solidFill>
                <a:cs typeface="Arial" pitchFamily="34" charset="0"/>
              </a:rPr>
              <a:t> – Internet  of things</a:t>
            </a:r>
          </a:p>
          <a:p>
            <a:pPr algn="ctr" defTabSz="1051433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FC8"/>
                </a:solidFill>
                <a:cs typeface="Arial" pitchFamily="34" charset="0"/>
              </a:rPr>
              <a:t>Real-time tracking</a:t>
            </a:r>
          </a:p>
        </p:txBody>
      </p:sp>
      <p:sp>
        <p:nvSpPr>
          <p:cNvPr id="19" name="Rounded Rectangle 580"/>
          <p:cNvSpPr/>
          <p:nvPr/>
        </p:nvSpPr>
        <p:spPr>
          <a:xfrm>
            <a:off x="7447185" y="3776132"/>
            <a:ext cx="1224136" cy="50633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1051433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8FC8"/>
                </a:solidFill>
                <a:cs typeface="Arial" pitchFamily="34" charset="0"/>
              </a:rPr>
              <a:t>Industry 4.0</a:t>
            </a:r>
          </a:p>
          <a:p>
            <a:pPr algn="ctr" defTabSz="1051433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FC8"/>
                </a:solidFill>
                <a:cs typeface="Arial" pitchFamily="34" charset="0"/>
              </a:rPr>
              <a:t>Predictive maintenance</a:t>
            </a:r>
          </a:p>
        </p:txBody>
      </p:sp>
      <p:sp>
        <p:nvSpPr>
          <p:cNvPr id="20" name="Rounded Rectangle 562"/>
          <p:cNvSpPr/>
          <p:nvPr/>
        </p:nvSpPr>
        <p:spPr>
          <a:xfrm>
            <a:off x="251520" y="5623562"/>
            <a:ext cx="1196905" cy="57628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1051433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8FC8"/>
                </a:solidFill>
                <a:cs typeface="Arial" pitchFamily="34" charset="0"/>
              </a:rPr>
              <a:t>Autonomous driving</a:t>
            </a:r>
          </a:p>
          <a:p>
            <a:pPr algn="ctr" defTabSz="1051433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FC8"/>
                </a:solidFill>
                <a:cs typeface="Arial" pitchFamily="34" charset="0"/>
              </a:rPr>
              <a:t>Driverless trains</a:t>
            </a:r>
          </a:p>
        </p:txBody>
      </p:sp>
      <p:sp>
        <p:nvSpPr>
          <p:cNvPr id="21" name="Rounded Rectangle 521"/>
          <p:cNvSpPr/>
          <p:nvPr/>
        </p:nvSpPr>
        <p:spPr>
          <a:xfrm>
            <a:off x="1907704" y="5695570"/>
            <a:ext cx="1512168" cy="50405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1051433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8FC8"/>
                </a:solidFill>
                <a:cs typeface="Arial" pitchFamily="34" charset="0"/>
              </a:rPr>
              <a:t>Big data</a:t>
            </a:r>
          </a:p>
          <a:p>
            <a:pPr algn="ctr" defTabSz="1051433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FC8"/>
                </a:solidFill>
                <a:cs typeface="Arial" pitchFamily="34" charset="0"/>
              </a:rPr>
              <a:t>Improved forecast accuracy</a:t>
            </a:r>
          </a:p>
        </p:txBody>
      </p:sp>
      <p:sp>
        <p:nvSpPr>
          <p:cNvPr id="22" name="Rounded Rectangle 506"/>
          <p:cNvSpPr/>
          <p:nvPr/>
        </p:nvSpPr>
        <p:spPr>
          <a:xfrm>
            <a:off x="3892029" y="5671881"/>
            <a:ext cx="1563950" cy="50405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1051433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8FC8"/>
                </a:solidFill>
                <a:cs typeface="Arial" pitchFamily="34" charset="0"/>
              </a:rPr>
              <a:t>Big data</a:t>
            </a:r>
          </a:p>
          <a:p>
            <a:pPr algn="ctr" defTabSz="1051433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FC8"/>
                </a:solidFill>
                <a:cs typeface="Arial" pitchFamily="34" charset="0"/>
              </a:rPr>
              <a:t>Increased productivity</a:t>
            </a:r>
          </a:p>
        </p:txBody>
      </p:sp>
      <p:sp>
        <p:nvSpPr>
          <p:cNvPr id="23" name="Rounded Rectangle 590"/>
          <p:cNvSpPr/>
          <p:nvPr/>
        </p:nvSpPr>
        <p:spPr>
          <a:xfrm>
            <a:off x="5796136" y="5653038"/>
            <a:ext cx="1527791" cy="57628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9A2B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1051433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 smtClean="0">
                <a:solidFill>
                  <a:srgbClr val="008FC8"/>
                </a:solidFill>
                <a:cs typeface="Arial" pitchFamily="34" charset="0"/>
              </a:rPr>
              <a:t>IoT</a:t>
            </a:r>
            <a:endParaRPr lang="en-US" sz="1000" b="1" dirty="0" smtClean="0">
              <a:solidFill>
                <a:srgbClr val="008FC8"/>
              </a:solidFill>
              <a:cs typeface="Arial" pitchFamily="34" charset="0"/>
            </a:endParaRPr>
          </a:p>
          <a:p>
            <a:pPr algn="ctr" defTabSz="1051433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FC8"/>
                </a:solidFill>
                <a:cs typeface="Arial" pitchFamily="34" charset="0"/>
              </a:rPr>
              <a:t>Condition monitoring systems</a:t>
            </a:r>
          </a:p>
        </p:txBody>
      </p:sp>
      <p:sp>
        <p:nvSpPr>
          <p:cNvPr id="24" name="Rounded Rectangle 535"/>
          <p:cNvSpPr/>
          <p:nvPr/>
        </p:nvSpPr>
        <p:spPr>
          <a:xfrm>
            <a:off x="7596336" y="5631772"/>
            <a:ext cx="1332656" cy="57147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9A2B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1051433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8FC8"/>
                </a:solidFill>
                <a:cs typeface="Arial" pitchFamily="34" charset="0"/>
              </a:rPr>
              <a:t>Cyber security</a:t>
            </a:r>
          </a:p>
          <a:p>
            <a:pPr algn="ctr" defTabSz="1051433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FC8"/>
                </a:solidFill>
                <a:cs typeface="Arial" pitchFamily="34" charset="0"/>
              </a:rPr>
              <a:t>Data confidentiality &amp; network safety</a:t>
            </a:r>
          </a:p>
        </p:txBody>
      </p:sp>
      <p:cxnSp>
        <p:nvCxnSpPr>
          <p:cNvPr id="25" name="Straight Connector 628"/>
          <p:cNvCxnSpPr/>
          <p:nvPr/>
        </p:nvCxnSpPr>
        <p:spPr>
          <a:xfrm flipV="1">
            <a:off x="1043608" y="4293097"/>
            <a:ext cx="1" cy="360039"/>
          </a:xfrm>
          <a:prstGeom prst="line">
            <a:avLst/>
          </a:prstGeom>
          <a:ln w="19050">
            <a:solidFill>
              <a:srgbClr val="79A2B3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28"/>
          <p:cNvCxnSpPr/>
          <p:nvPr/>
        </p:nvCxnSpPr>
        <p:spPr>
          <a:xfrm flipV="1">
            <a:off x="1691680" y="4293096"/>
            <a:ext cx="1" cy="360039"/>
          </a:xfrm>
          <a:prstGeom prst="line">
            <a:avLst/>
          </a:prstGeom>
          <a:ln w="19050">
            <a:solidFill>
              <a:srgbClr val="79A2B3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28"/>
          <p:cNvCxnSpPr/>
          <p:nvPr/>
        </p:nvCxnSpPr>
        <p:spPr>
          <a:xfrm flipV="1">
            <a:off x="3347864" y="4293096"/>
            <a:ext cx="1" cy="360039"/>
          </a:xfrm>
          <a:prstGeom prst="line">
            <a:avLst/>
          </a:prstGeom>
          <a:ln w="19050">
            <a:solidFill>
              <a:srgbClr val="79A2B3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628"/>
          <p:cNvCxnSpPr/>
          <p:nvPr/>
        </p:nvCxnSpPr>
        <p:spPr>
          <a:xfrm flipV="1">
            <a:off x="6588224" y="4293096"/>
            <a:ext cx="1" cy="360039"/>
          </a:xfrm>
          <a:prstGeom prst="line">
            <a:avLst/>
          </a:prstGeom>
          <a:ln w="19050">
            <a:solidFill>
              <a:srgbClr val="79A2B3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628"/>
          <p:cNvCxnSpPr/>
          <p:nvPr/>
        </p:nvCxnSpPr>
        <p:spPr>
          <a:xfrm flipV="1">
            <a:off x="8244408" y="4293096"/>
            <a:ext cx="1" cy="360039"/>
          </a:xfrm>
          <a:prstGeom prst="line">
            <a:avLst/>
          </a:prstGeom>
          <a:ln w="19050">
            <a:solidFill>
              <a:srgbClr val="79A2B3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628"/>
          <p:cNvCxnSpPr/>
          <p:nvPr/>
        </p:nvCxnSpPr>
        <p:spPr>
          <a:xfrm flipV="1">
            <a:off x="4932040" y="5157192"/>
            <a:ext cx="0" cy="504056"/>
          </a:xfrm>
          <a:prstGeom prst="line">
            <a:avLst/>
          </a:prstGeom>
          <a:ln w="19050">
            <a:solidFill>
              <a:srgbClr val="79A2B3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628"/>
          <p:cNvCxnSpPr>
            <a:stCxn id="24" idx="0"/>
          </p:cNvCxnSpPr>
          <p:nvPr/>
        </p:nvCxnSpPr>
        <p:spPr>
          <a:xfrm flipH="1" flipV="1">
            <a:off x="6012160" y="5157192"/>
            <a:ext cx="2250504" cy="474580"/>
          </a:xfrm>
          <a:prstGeom prst="line">
            <a:avLst/>
          </a:prstGeom>
          <a:ln w="19050">
            <a:solidFill>
              <a:srgbClr val="79A2B3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628"/>
          <p:cNvCxnSpPr>
            <a:stCxn id="20" idx="0"/>
          </p:cNvCxnSpPr>
          <p:nvPr/>
        </p:nvCxnSpPr>
        <p:spPr>
          <a:xfrm flipV="1">
            <a:off x="849973" y="5157192"/>
            <a:ext cx="3866043" cy="466370"/>
          </a:xfrm>
          <a:prstGeom prst="line">
            <a:avLst/>
          </a:prstGeom>
          <a:ln w="19050">
            <a:solidFill>
              <a:srgbClr val="79A2B3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628"/>
          <p:cNvCxnSpPr>
            <a:stCxn id="21" idx="0"/>
          </p:cNvCxnSpPr>
          <p:nvPr/>
        </p:nvCxnSpPr>
        <p:spPr>
          <a:xfrm flipV="1">
            <a:off x="2663788" y="5157192"/>
            <a:ext cx="2268252" cy="538378"/>
          </a:xfrm>
          <a:prstGeom prst="line">
            <a:avLst/>
          </a:prstGeom>
          <a:ln w="19050">
            <a:solidFill>
              <a:srgbClr val="79A2B3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628"/>
          <p:cNvCxnSpPr>
            <a:stCxn id="23" idx="0"/>
          </p:cNvCxnSpPr>
          <p:nvPr/>
        </p:nvCxnSpPr>
        <p:spPr>
          <a:xfrm flipH="1" flipV="1">
            <a:off x="5436096" y="5157192"/>
            <a:ext cx="1123936" cy="495846"/>
          </a:xfrm>
          <a:prstGeom prst="line">
            <a:avLst/>
          </a:prstGeom>
          <a:ln w="19050">
            <a:solidFill>
              <a:srgbClr val="79A2B3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Image 35" descr="DSC04382.JPG"/>
          <p:cNvPicPr preferRelativeResize="0">
            <a:picLocks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520000" cy="1980000"/>
          </a:xfrm>
          <a:prstGeom prst="flowChartDecision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5148064" y="40466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+mj-lt"/>
              </a:rPr>
              <a:t>For better </a:t>
            </a:r>
            <a:r>
              <a:rPr lang="fr-FR" sz="2000" b="1" dirty="0" err="1" smtClean="0">
                <a:solidFill>
                  <a:srgbClr val="00B0F0"/>
                </a:solidFill>
                <a:latin typeface="+mj-lt"/>
              </a:rPr>
              <a:t>quality</a:t>
            </a:r>
            <a:r>
              <a:rPr lang="fr-FR" sz="2000" b="1" dirty="0" smtClean="0">
                <a:solidFill>
                  <a:srgbClr val="00B0F0"/>
                </a:solidFill>
                <a:latin typeface="+mj-lt"/>
              </a:rPr>
              <a:t> of operating services</a:t>
            </a:r>
            <a:endParaRPr lang="en-US" sz="2000" b="1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841625" y="6391275"/>
            <a:ext cx="4498975" cy="179388"/>
          </a:xfrm>
        </p:spPr>
        <p:txBody>
          <a:bodyPr/>
          <a:lstStyle/>
          <a:p>
            <a:r>
              <a:rPr lang="fr-FR" dirty="0" err="1" smtClean="0"/>
              <a:t>Swedish</a:t>
            </a:r>
            <a:r>
              <a:rPr lang="fr-FR" dirty="0" smtClean="0"/>
              <a:t> Rail Day – Stockholm, 14 </a:t>
            </a:r>
            <a:r>
              <a:rPr lang="fr-FR" dirty="0" err="1" smtClean="0"/>
              <a:t>November</a:t>
            </a:r>
            <a:r>
              <a:rPr lang="fr-FR" dirty="0" smtClean="0"/>
              <a:t>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B13A-2349-4477-9507-D938CB9DF814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8" name="Image 7" descr="digi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77693" cy="47155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0" y="2828836"/>
            <a:ext cx="6318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en-US" dirty="0" smtClean="0">
              <a:solidFill>
                <a:schemeClr val="tx1">
                  <a:lumMod val="50000"/>
                </a:schemeClr>
              </a:solidFill>
              <a:latin typeface="Futura Bk BT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dirty="0" smtClean="0">
              <a:solidFill>
                <a:schemeClr val="tx1">
                  <a:lumMod val="50000"/>
                </a:schemeClr>
              </a:solidFill>
              <a:latin typeface="Futura Bk BT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dirty="0" smtClean="0">
              <a:solidFill>
                <a:schemeClr val="tx1">
                  <a:lumMod val="50000"/>
                </a:schemeClr>
              </a:solidFill>
              <a:latin typeface="Futura Bk BT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339752" y="2132856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Digital with impacts along all service and customer value chain:</a:t>
            </a:r>
            <a:endParaRPr lang="fr-FR" sz="1600" dirty="0"/>
          </a:p>
        </p:txBody>
      </p:sp>
      <p:sp>
        <p:nvSpPr>
          <p:cNvPr id="11" name="ValueChainStarter"/>
          <p:cNvSpPr/>
          <p:nvPr/>
        </p:nvSpPr>
        <p:spPr>
          <a:xfrm>
            <a:off x="467544" y="4005064"/>
            <a:ext cx="1110803" cy="517178"/>
          </a:xfrm>
          <a:prstGeom prst="homePlate">
            <a:avLst>
              <a:gd name="adj" fmla="val 3809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6551" tIns="59115" rIns="0" bIns="59115" rtlCol="0" anchor="ctr"/>
          <a:lstStyle/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err="1" smtClean="0">
                <a:solidFill>
                  <a:schemeClr val="tx1"/>
                </a:solidFill>
              </a:rPr>
              <a:t>Contact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2" name="ValueChainStarter"/>
          <p:cNvSpPr/>
          <p:nvPr/>
        </p:nvSpPr>
        <p:spPr>
          <a:xfrm>
            <a:off x="1446180" y="4005064"/>
            <a:ext cx="1595382" cy="517178"/>
          </a:xfrm>
          <a:prstGeom prst="chevron">
            <a:avLst>
              <a:gd name="adj" fmla="val 3809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59115" rIns="0" bIns="59115" rtlCol="0" anchor="ctr"/>
          <a:lstStyle/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chemeClr val="tx1"/>
                </a:solidFill>
              </a:rPr>
              <a:t>Inspiration/</a:t>
            </a:r>
          </a:p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err="1" smtClean="0">
                <a:solidFill>
                  <a:schemeClr val="tx1"/>
                </a:solidFill>
              </a:rPr>
              <a:t>desire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to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travel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3" name="ValueChainStarter"/>
          <p:cNvSpPr/>
          <p:nvPr/>
        </p:nvSpPr>
        <p:spPr>
          <a:xfrm>
            <a:off x="2915816" y="4005064"/>
            <a:ext cx="1427856" cy="517178"/>
          </a:xfrm>
          <a:prstGeom prst="chevron">
            <a:avLst>
              <a:gd name="adj" fmla="val 3809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59115" rIns="0" bIns="59115" rtlCol="0" anchor="ctr"/>
          <a:lstStyle/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err="1" smtClean="0">
                <a:solidFill>
                  <a:schemeClr val="tx1"/>
                </a:solidFill>
              </a:rPr>
              <a:t>Planning</a:t>
            </a:r>
            <a:r>
              <a:rPr lang="de-DE" sz="1400" dirty="0" smtClean="0">
                <a:solidFill>
                  <a:schemeClr val="tx1"/>
                </a:solidFill>
              </a:rPr>
              <a:t>/</a:t>
            </a:r>
            <a:br>
              <a:rPr lang="de-DE" sz="1400" dirty="0" smtClean="0">
                <a:solidFill>
                  <a:schemeClr val="tx1"/>
                </a:solidFill>
              </a:rPr>
            </a:br>
            <a:r>
              <a:rPr lang="de-DE" sz="1400" dirty="0" err="1" smtClean="0">
                <a:solidFill>
                  <a:schemeClr val="tx1"/>
                </a:solidFill>
              </a:rPr>
              <a:t>booking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4" name="ValueChainStarter"/>
          <p:cNvSpPr/>
          <p:nvPr/>
        </p:nvSpPr>
        <p:spPr>
          <a:xfrm>
            <a:off x="4211961" y="4005064"/>
            <a:ext cx="2232247" cy="517178"/>
          </a:xfrm>
          <a:prstGeom prst="chevron">
            <a:avLst>
              <a:gd name="adj" fmla="val 3809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59115" rIns="0" bIns="59115" rtlCol="0" anchor="ctr"/>
          <a:lstStyle/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err="1" smtClean="0">
                <a:solidFill>
                  <a:schemeClr val="tx1"/>
                </a:solidFill>
              </a:rPr>
              <a:t>Physical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travel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chain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5" name="ValueChainStarter"/>
          <p:cNvSpPr/>
          <p:nvPr/>
        </p:nvSpPr>
        <p:spPr>
          <a:xfrm>
            <a:off x="6300192" y="4005064"/>
            <a:ext cx="1427856" cy="517178"/>
          </a:xfrm>
          <a:prstGeom prst="chevron">
            <a:avLst>
              <a:gd name="adj" fmla="val 3809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59115" rIns="0" bIns="59115" rtlCol="0" anchor="ctr"/>
          <a:lstStyle/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chemeClr val="tx1"/>
                </a:solidFill>
              </a:rPr>
              <a:t>After </a:t>
            </a:r>
            <a:r>
              <a:rPr lang="de-DE" sz="1400" dirty="0" err="1" smtClean="0">
                <a:solidFill>
                  <a:schemeClr val="tx1"/>
                </a:solidFill>
              </a:rPr>
              <a:t>the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trip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6" name="ValueChainStarter"/>
          <p:cNvSpPr/>
          <p:nvPr/>
        </p:nvSpPr>
        <p:spPr>
          <a:xfrm>
            <a:off x="7596336" y="4005064"/>
            <a:ext cx="1427856" cy="517178"/>
          </a:xfrm>
          <a:prstGeom prst="chevron">
            <a:avLst>
              <a:gd name="adj" fmla="val 3809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59115" rIns="0" bIns="59115" rtlCol="0" anchor="ctr"/>
          <a:lstStyle/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chemeClr val="tx1"/>
                </a:solidFill>
              </a:rPr>
              <a:t>Share</a:t>
            </a:r>
          </a:p>
        </p:txBody>
      </p:sp>
      <p:sp>
        <p:nvSpPr>
          <p:cNvPr id="17" name="Rounded Rectangle 197"/>
          <p:cNvSpPr/>
          <p:nvPr/>
        </p:nvSpPr>
        <p:spPr>
          <a:xfrm>
            <a:off x="323528" y="3212976"/>
            <a:ext cx="1175217" cy="57606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8FC8"/>
                </a:solidFill>
                <a:cs typeface="Arial" pitchFamily="34" charset="0"/>
              </a:rPr>
              <a:t>Digital services</a:t>
            </a:r>
          </a:p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FC8"/>
                </a:solidFill>
                <a:cs typeface="Arial" pitchFamily="34" charset="0"/>
              </a:rPr>
              <a:t>Get travel inspiration</a:t>
            </a:r>
          </a:p>
        </p:txBody>
      </p:sp>
      <p:sp>
        <p:nvSpPr>
          <p:cNvPr id="18" name="Rounded Rectangle 166"/>
          <p:cNvSpPr/>
          <p:nvPr/>
        </p:nvSpPr>
        <p:spPr>
          <a:xfrm>
            <a:off x="1763688" y="3233119"/>
            <a:ext cx="1440160" cy="55592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8FC8"/>
                </a:solidFill>
                <a:cs typeface="Arial" pitchFamily="34" charset="0"/>
              </a:rPr>
              <a:t>Big data</a:t>
            </a:r>
          </a:p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FC8"/>
                </a:solidFill>
                <a:cs typeface="Arial" pitchFamily="34" charset="0"/>
              </a:rPr>
              <a:t>Personalized travel suggestions</a:t>
            </a:r>
          </a:p>
        </p:txBody>
      </p:sp>
      <p:sp>
        <p:nvSpPr>
          <p:cNvPr id="19" name="Rounded Rectangle 197"/>
          <p:cNvSpPr/>
          <p:nvPr/>
        </p:nvSpPr>
        <p:spPr>
          <a:xfrm>
            <a:off x="3468791" y="3212976"/>
            <a:ext cx="1175217" cy="5544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8FC8"/>
                </a:solidFill>
                <a:cs typeface="Arial" pitchFamily="34" charset="0"/>
              </a:rPr>
              <a:t>Digital services</a:t>
            </a:r>
          </a:p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FC8"/>
                </a:solidFill>
                <a:cs typeface="Arial" pitchFamily="34" charset="0"/>
              </a:rPr>
              <a:t>Single platform for planning</a:t>
            </a:r>
          </a:p>
        </p:txBody>
      </p:sp>
      <p:sp>
        <p:nvSpPr>
          <p:cNvPr id="20" name="Rounded Rectangle 262"/>
          <p:cNvSpPr/>
          <p:nvPr/>
        </p:nvSpPr>
        <p:spPr>
          <a:xfrm>
            <a:off x="5868145" y="3212976"/>
            <a:ext cx="1440160" cy="5544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8FC8"/>
                </a:solidFill>
                <a:cs typeface="Arial" pitchFamily="34" charset="0"/>
              </a:rPr>
              <a:t>Cyber security</a:t>
            </a:r>
          </a:p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FC8"/>
                </a:solidFill>
                <a:cs typeface="Arial" pitchFamily="34" charset="0"/>
              </a:rPr>
              <a:t>Guaranteed data confidentiality</a:t>
            </a:r>
          </a:p>
        </p:txBody>
      </p:sp>
      <p:sp>
        <p:nvSpPr>
          <p:cNvPr id="21" name="Rounded Rectangle 197"/>
          <p:cNvSpPr/>
          <p:nvPr/>
        </p:nvSpPr>
        <p:spPr>
          <a:xfrm>
            <a:off x="7452320" y="3212976"/>
            <a:ext cx="1463249" cy="5544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8FC8"/>
                </a:solidFill>
                <a:cs typeface="Arial" pitchFamily="34" charset="0"/>
              </a:rPr>
              <a:t>Digital services</a:t>
            </a:r>
          </a:p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FC8"/>
                </a:solidFill>
                <a:cs typeface="Arial" pitchFamily="34" charset="0"/>
              </a:rPr>
              <a:t>Share experience online</a:t>
            </a:r>
          </a:p>
        </p:txBody>
      </p:sp>
      <p:sp>
        <p:nvSpPr>
          <p:cNvPr id="22" name="Rounded Rectangle 259"/>
          <p:cNvSpPr/>
          <p:nvPr/>
        </p:nvSpPr>
        <p:spPr>
          <a:xfrm>
            <a:off x="2699792" y="5229199"/>
            <a:ext cx="1798119" cy="5544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8FC8"/>
                </a:solidFill>
                <a:cs typeface="Arial" pitchFamily="34" charset="0"/>
              </a:rPr>
              <a:t>Autonomous driving</a:t>
            </a:r>
          </a:p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FC8"/>
                </a:solidFill>
                <a:cs typeface="Arial" pitchFamily="34" charset="0"/>
              </a:rPr>
              <a:t>Door-to-door</a:t>
            </a:r>
          </a:p>
        </p:txBody>
      </p:sp>
      <p:sp>
        <p:nvSpPr>
          <p:cNvPr id="23" name="Rounded Rectangle 256"/>
          <p:cNvSpPr/>
          <p:nvPr/>
        </p:nvSpPr>
        <p:spPr>
          <a:xfrm>
            <a:off x="4644008" y="5229200"/>
            <a:ext cx="1798119" cy="5544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8FC8"/>
                </a:solidFill>
                <a:cs typeface="Arial" pitchFamily="34" charset="0"/>
              </a:rPr>
              <a:t>Connectivity</a:t>
            </a:r>
          </a:p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FC8"/>
                </a:solidFill>
                <a:cs typeface="Arial" pitchFamily="34" charset="0"/>
              </a:rPr>
              <a:t>Stay connected all the journey</a:t>
            </a:r>
          </a:p>
        </p:txBody>
      </p:sp>
      <p:sp>
        <p:nvSpPr>
          <p:cNvPr id="24" name="Rounded Rectangle 419"/>
          <p:cNvSpPr/>
          <p:nvPr/>
        </p:nvSpPr>
        <p:spPr>
          <a:xfrm>
            <a:off x="6590305" y="5229200"/>
            <a:ext cx="1798119" cy="5544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90000" rtlCol="0" anchor="ctr" anchorCtr="0"/>
          <a:lstStyle/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8FC8"/>
                </a:solidFill>
                <a:cs typeface="Arial" pitchFamily="34" charset="0"/>
              </a:rPr>
              <a:t>Digital services </a:t>
            </a:r>
          </a:p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FC8"/>
                </a:solidFill>
                <a:cs typeface="Arial" pitchFamily="34" charset="0"/>
              </a:rPr>
              <a:t>Apps to navigate on-board and order food</a:t>
            </a:r>
          </a:p>
        </p:txBody>
      </p:sp>
      <p:cxnSp>
        <p:nvCxnSpPr>
          <p:cNvPr id="26" name="Elbow Connector 163"/>
          <p:cNvCxnSpPr>
            <a:stCxn id="14" idx="2"/>
            <a:endCxn id="23" idx="0"/>
          </p:cNvCxnSpPr>
          <p:nvPr/>
        </p:nvCxnSpPr>
        <p:spPr>
          <a:xfrm rot="16200000" flipH="1">
            <a:off x="5032842" y="4718974"/>
            <a:ext cx="706958" cy="313493"/>
          </a:xfrm>
          <a:prstGeom prst="bentConnector3">
            <a:avLst>
              <a:gd name="adj1" fmla="val 50000"/>
            </a:avLst>
          </a:prstGeom>
          <a:ln w="19050">
            <a:solidFill>
              <a:srgbClr val="79A2B3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159"/>
          <p:cNvCxnSpPr/>
          <p:nvPr/>
        </p:nvCxnSpPr>
        <p:spPr>
          <a:xfrm rot="16200000" flipH="1">
            <a:off x="6120172" y="4545124"/>
            <a:ext cx="720080" cy="648072"/>
          </a:xfrm>
          <a:prstGeom prst="bentConnector3">
            <a:avLst>
              <a:gd name="adj1" fmla="val 50000"/>
            </a:avLst>
          </a:prstGeom>
          <a:ln w="19050">
            <a:solidFill>
              <a:srgbClr val="79A2B3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66"/>
          <p:cNvCxnSpPr/>
          <p:nvPr/>
        </p:nvCxnSpPr>
        <p:spPr>
          <a:xfrm flipH="1" flipV="1">
            <a:off x="6588225" y="3788642"/>
            <a:ext cx="3301" cy="213408"/>
          </a:xfrm>
          <a:prstGeom prst="line">
            <a:avLst/>
          </a:prstGeom>
          <a:ln w="19050">
            <a:solidFill>
              <a:srgbClr val="ACC6D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163"/>
          <p:cNvCxnSpPr/>
          <p:nvPr/>
        </p:nvCxnSpPr>
        <p:spPr>
          <a:xfrm rot="5400000">
            <a:off x="3959932" y="4545124"/>
            <a:ext cx="720080" cy="648072"/>
          </a:xfrm>
          <a:prstGeom prst="bentConnector3">
            <a:avLst>
              <a:gd name="adj1" fmla="val 50000"/>
            </a:avLst>
          </a:prstGeom>
          <a:ln w="19050">
            <a:solidFill>
              <a:srgbClr val="79A2B3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259"/>
          <p:cNvSpPr/>
          <p:nvPr/>
        </p:nvSpPr>
        <p:spPr>
          <a:xfrm>
            <a:off x="755576" y="5229200"/>
            <a:ext cx="1798119" cy="5544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105055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8FC8"/>
                </a:solidFill>
                <a:cs typeface="Arial" pitchFamily="34" charset="0"/>
              </a:rPr>
              <a:t>Digitization of payments</a:t>
            </a:r>
          </a:p>
          <a:p>
            <a:pPr algn="ctr" defTabSz="1050559"/>
            <a:r>
              <a:rPr lang="en-US" sz="1000" dirty="0" smtClean="0">
                <a:solidFill>
                  <a:srgbClr val="008FC8"/>
                </a:solidFill>
                <a:cs typeface="Arial" pitchFamily="34" charset="0"/>
              </a:rPr>
              <a:t>Paperless train tickets</a:t>
            </a:r>
          </a:p>
        </p:txBody>
      </p:sp>
      <p:cxnSp>
        <p:nvCxnSpPr>
          <p:cNvPr id="52" name="Elbow Connector 163"/>
          <p:cNvCxnSpPr/>
          <p:nvPr/>
        </p:nvCxnSpPr>
        <p:spPr>
          <a:xfrm rot="5400000">
            <a:off x="2375756" y="4545124"/>
            <a:ext cx="720080" cy="648072"/>
          </a:xfrm>
          <a:prstGeom prst="bentConnector3">
            <a:avLst>
              <a:gd name="adj1" fmla="val 50000"/>
            </a:avLst>
          </a:prstGeom>
          <a:ln w="19050">
            <a:solidFill>
              <a:srgbClr val="79A2B3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266"/>
          <p:cNvCxnSpPr/>
          <p:nvPr/>
        </p:nvCxnSpPr>
        <p:spPr>
          <a:xfrm flipH="1" flipV="1">
            <a:off x="8172400" y="3789040"/>
            <a:ext cx="3301" cy="213408"/>
          </a:xfrm>
          <a:prstGeom prst="line">
            <a:avLst/>
          </a:prstGeom>
          <a:ln w="19050">
            <a:solidFill>
              <a:srgbClr val="ACC6D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266"/>
          <p:cNvCxnSpPr/>
          <p:nvPr/>
        </p:nvCxnSpPr>
        <p:spPr>
          <a:xfrm flipH="1" flipV="1">
            <a:off x="3995936" y="3789040"/>
            <a:ext cx="3301" cy="213408"/>
          </a:xfrm>
          <a:prstGeom prst="line">
            <a:avLst/>
          </a:prstGeom>
          <a:ln w="19050">
            <a:solidFill>
              <a:srgbClr val="ACC6D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266"/>
          <p:cNvCxnSpPr/>
          <p:nvPr/>
        </p:nvCxnSpPr>
        <p:spPr>
          <a:xfrm flipH="1" flipV="1">
            <a:off x="2483768" y="3789040"/>
            <a:ext cx="3301" cy="213408"/>
          </a:xfrm>
          <a:prstGeom prst="line">
            <a:avLst/>
          </a:prstGeom>
          <a:ln w="19050">
            <a:solidFill>
              <a:srgbClr val="ACC6D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266"/>
          <p:cNvCxnSpPr/>
          <p:nvPr/>
        </p:nvCxnSpPr>
        <p:spPr>
          <a:xfrm flipH="1" flipV="1">
            <a:off x="971600" y="3789040"/>
            <a:ext cx="3301" cy="213408"/>
          </a:xfrm>
          <a:prstGeom prst="line">
            <a:avLst/>
          </a:prstGeom>
          <a:ln w="19050">
            <a:solidFill>
              <a:srgbClr val="ACC6D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266"/>
          <p:cNvCxnSpPr/>
          <p:nvPr/>
        </p:nvCxnSpPr>
        <p:spPr>
          <a:xfrm flipH="1" flipV="1">
            <a:off x="1115616" y="3807883"/>
            <a:ext cx="864096" cy="197181"/>
          </a:xfrm>
          <a:prstGeom prst="line">
            <a:avLst/>
          </a:prstGeom>
          <a:ln w="19050">
            <a:solidFill>
              <a:srgbClr val="ACC6D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Image 34" descr="DSC04382.JPG"/>
          <p:cNvPicPr preferRelativeResize="0">
            <a:picLocks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"/>
            <a:ext cx="2520000" cy="1980000"/>
          </a:xfrm>
          <a:prstGeom prst="flowChartDecision">
            <a:avLst/>
          </a:prstGeom>
        </p:spPr>
      </p:pic>
      <p:pic>
        <p:nvPicPr>
          <p:cNvPr id="36" name="Image 35" descr="DSC04382.JPG"/>
          <p:cNvPicPr preferRelativeResize="0">
            <a:picLocks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404000" y="1080000"/>
            <a:ext cx="2520000" cy="1980000"/>
          </a:xfrm>
          <a:prstGeom prst="flowChartDecision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5148064" y="40466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+mj-lt"/>
              </a:rPr>
              <a:t>For better </a:t>
            </a:r>
            <a:r>
              <a:rPr lang="fr-FR" sz="2000" b="1" dirty="0" err="1" smtClean="0">
                <a:solidFill>
                  <a:srgbClr val="00B0F0"/>
                </a:solidFill>
                <a:latin typeface="+mj-lt"/>
              </a:rPr>
              <a:t>quality</a:t>
            </a:r>
            <a:r>
              <a:rPr lang="fr-FR" sz="2000" b="1" dirty="0" smtClean="0">
                <a:solidFill>
                  <a:srgbClr val="00B0F0"/>
                </a:solidFill>
                <a:latin typeface="+mj-lt"/>
              </a:rPr>
              <a:t> of </a:t>
            </a:r>
            <a:r>
              <a:rPr lang="fr-FR" sz="2000" b="1" dirty="0" err="1" smtClean="0">
                <a:solidFill>
                  <a:srgbClr val="00B0F0"/>
                </a:solidFill>
                <a:latin typeface="+mj-lt"/>
              </a:rPr>
              <a:t>customer</a:t>
            </a:r>
            <a:r>
              <a:rPr lang="fr-FR" sz="2000" b="1" dirty="0" smtClean="0">
                <a:solidFill>
                  <a:srgbClr val="00B0F0"/>
                </a:solidFill>
                <a:latin typeface="+mj-lt"/>
              </a:rPr>
              <a:t> services</a:t>
            </a:r>
            <a:endParaRPr lang="en-US" sz="2000" b="1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841625" y="6391275"/>
            <a:ext cx="4498975" cy="179388"/>
          </a:xfrm>
        </p:spPr>
        <p:txBody>
          <a:bodyPr/>
          <a:lstStyle/>
          <a:p>
            <a:r>
              <a:rPr lang="fr-FR" dirty="0" err="1" smtClean="0"/>
              <a:t>Swedish</a:t>
            </a:r>
            <a:r>
              <a:rPr lang="fr-FR" dirty="0" smtClean="0"/>
              <a:t> Rail Day – Stockholm, 14 </a:t>
            </a:r>
            <a:r>
              <a:rPr lang="fr-FR" dirty="0" err="1" smtClean="0"/>
              <a:t>November</a:t>
            </a:r>
            <a:r>
              <a:rPr lang="fr-FR" dirty="0" smtClean="0"/>
              <a:t>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B13A-2349-4477-9507-D938CB9DF814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8" name="Image 7" descr="digi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77693" cy="47155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27784" y="2420888"/>
            <a:ext cx="59766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+mj-lt"/>
              </a:rPr>
              <a:t>Digital Platform aims at supporting UIC members’ digital strategy and activities.</a:t>
            </a:r>
          </a:p>
          <a:p>
            <a:pPr algn="just"/>
            <a:endParaRPr lang="en-US" sz="1600" dirty="0" smtClean="0"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 smtClean="0">
                <a:latin typeface="+mj-lt"/>
              </a:rPr>
              <a:t> Facilitate interactions between railway and the digital eco-system</a:t>
            </a:r>
          </a:p>
          <a:p>
            <a:pPr algn="just"/>
            <a:endParaRPr lang="en-US" sz="1600" dirty="0" smtClean="0"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 smtClean="0">
                <a:latin typeface="+mj-lt"/>
              </a:rPr>
              <a:t> POC: Easy and quick validation by testing of a concept, to solve an operational issue with new digital resources (realized in 2016) 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 Detection of shunting default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 Detection of broken rail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 Analysis of switch motor performance </a:t>
            </a:r>
          </a:p>
          <a:p>
            <a:pPr lvl="1" algn="just"/>
            <a:endParaRPr lang="en-US" sz="1600" dirty="0" smtClean="0">
              <a:latin typeface="Futura Bk BT" pitchFamily="34" charset="0"/>
            </a:endParaRPr>
          </a:p>
        </p:txBody>
      </p:sp>
      <p:pic>
        <p:nvPicPr>
          <p:cNvPr id="7" name="Image 6" descr="DSC04423.JPG"/>
          <p:cNvPicPr preferRelativeResize="0">
            <a:picLocks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1990"/>
          <a:stretch>
            <a:fillRect/>
          </a:stretch>
        </p:blipFill>
        <p:spPr>
          <a:xfrm>
            <a:off x="-1404000" y="1080000"/>
            <a:ext cx="2520000" cy="1980000"/>
          </a:xfrm>
          <a:prstGeom prst="flowChartDecision">
            <a:avLst/>
          </a:prstGeom>
        </p:spPr>
      </p:pic>
      <p:pic>
        <p:nvPicPr>
          <p:cNvPr id="11" name="Image 10" descr="DSC04423.JPG"/>
          <p:cNvPicPr preferRelativeResize="0">
            <a:picLocks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520000" cy="1980000"/>
          </a:xfrm>
          <a:prstGeom prst="flowChartDecision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148064" y="40466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+mj-lt"/>
              </a:rPr>
              <a:t>UIC Digital Platform</a:t>
            </a:r>
            <a:endParaRPr lang="en-US" sz="2000" b="1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841625" y="6391275"/>
            <a:ext cx="4498975" cy="179388"/>
          </a:xfrm>
        </p:spPr>
        <p:txBody>
          <a:bodyPr/>
          <a:lstStyle/>
          <a:p>
            <a:r>
              <a:rPr lang="fr-FR" dirty="0" err="1" smtClean="0"/>
              <a:t>Swedish</a:t>
            </a:r>
            <a:r>
              <a:rPr lang="fr-FR" dirty="0" smtClean="0"/>
              <a:t> Rail Day – Stockholm, 14 </a:t>
            </a:r>
            <a:r>
              <a:rPr lang="fr-FR" dirty="0" err="1" smtClean="0"/>
              <a:t>November</a:t>
            </a:r>
            <a:r>
              <a:rPr lang="fr-FR" dirty="0" smtClean="0"/>
              <a:t>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exemple 1">
  <a:themeElements>
    <a:clrScheme name="UIC_Template_2 1">
      <a:dk1>
        <a:srgbClr val="3C3C3C"/>
      </a:dk1>
      <a:lt1>
        <a:srgbClr val="FFFFFF"/>
      </a:lt1>
      <a:dk2>
        <a:srgbClr val="506361"/>
      </a:dk2>
      <a:lt2>
        <a:srgbClr val="7A898D"/>
      </a:lt2>
      <a:accent1>
        <a:srgbClr val="0090D4"/>
      </a:accent1>
      <a:accent2>
        <a:srgbClr val="62B576"/>
      </a:accent2>
      <a:accent3>
        <a:srgbClr val="FFFFFF"/>
      </a:accent3>
      <a:accent4>
        <a:srgbClr val="323232"/>
      </a:accent4>
      <a:accent5>
        <a:srgbClr val="AAC6E6"/>
      </a:accent5>
      <a:accent6>
        <a:srgbClr val="58A46A"/>
      </a:accent6>
      <a:hlink>
        <a:srgbClr val="0090D4"/>
      </a:hlink>
      <a:folHlink>
        <a:srgbClr val="62B576"/>
      </a:folHlink>
    </a:clrScheme>
    <a:fontScheme name="UIC_Template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tIns="90000" bIns="90000" rtlCol="0" anchor="ctr" anchorCtr="0"/>
      <a:lstStyle>
        <a:defPPr algn="ctr" defTabSz="1050559" fontAlgn="base">
          <a:spcBef>
            <a:spcPct val="0"/>
          </a:spcBef>
          <a:spcAft>
            <a:spcPct val="0"/>
          </a:spcAft>
          <a:defRPr sz="1000" b="1" dirty="0" smtClean="0">
            <a:solidFill>
              <a:srgbClr val="008FC8"/>
            </a:solidFill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UIC_Template_2 1">
        <a:dk1>
          <a:srgbClr val="3C3C3C"/>
        </a:dk1>
        <a:lt1>
          <a:srgbClr val="FFFFFF"/>
        </a:lt1>
        <a:dk2>
          <a:srgbClr val="506361"/>
        </a:dk2>
        <a:lt2>
          <a:srgbClr val="7A898D"/>
        </a:lt2>
        <a:accent1>
          <a:srgbClr val="0090D4"/>
        </a:accent1>
        <a:accent2>
          <a:srgbClr val="62B576"/>
        </a:accent2>
        <a:accent3>
          <a:srgbClr val="FFFFFF"/>
        </a:accent3>
        <a:accent4>
          <a:srgbClr val="323232"/>
        </a:accent4>
        <a:accent5>
          <a:srgbClr val="AAC6E6"/>
        </a:accent5>
        <a:accent6>
          <a:srgbClr val="58A46A"/>
        </a:accent6>
        <a:hlink>
          <a:srgbClr val="0090D4"/>
        </a:hlink>
        <a:folHlink>
          <a:srgbClr val="62B57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exemple 1</Template>
  <TotalTime>1737</TotalTime>
  <Words>844</Words>
  <Application>Microsoft Office PowerPoint</Application>
  <PresentationFormat>Bildspel på skärmen (4:3)</PresentationFormat>
  <Paragraphs>221</Paragraphs>
  <Slides>11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Arial Black</vt:lpstr>
      <vt:lpstr>Futura Bk BT</vt:lpstr>
      <vt:lpstr>Symbol</vt:lpstr>
      <vt:lpstr>Wingdings</vt:lpstr>
      <vt:lpstr>Powerpoint exemple 1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UIC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GROSSAT Olivier</dc:creator>
  <cp:lastModifiedBy>Lagerlöf, Pia</cp:lastModifiedBy>
  <cp:revision>208</cp:revision>
  <dcterms:created xsi:type="dcterms:W3CDTF">2016-10-19T13:14:08Z</dcterms:created>
  <dcterms:modified xsi:type="dcterms:W3CDTF">2016-11-14T13:28:40Z</dcterms:modified>
</cp:coreProperties>
</file>